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20.jpg" ContentType="image/jpg"/>
  <Override PartName="/ppt/media/image23.jpg" ContentType="image/jpg"/>
  <Override PartName="/ppt/media/image24.jpg" ContentType="image/jpg"/>
  <Override PartName="/ppt/media/image26.jpg" ContentType="image/jpg"/>
  <Override PartName="/ppt/media/image27.jpg" ContentType="image/jpg"/>
  <Override PartName="/ppt/media/image29.jpg" ContentType="image/jpg"/>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0"/>
  </p:notesMasterIdLst>
  <p:handoutMasterIdLst>
    <p:handoutMasterId r:id="rId51"/>
  </p:handoutMasterIdLst>
  <p:sldIdLst>
    <p:sldId id="327" r:id="rId5"/>
    <p:sldId id="330" r:id="rId6"/>
    <p:sldId id="331" r:id="rId7"/>
    <p:sldId id="332" r:id="rId8"/>
    <p:sldId id="262" r:id="rId9"/>
    <p:sldId id="263" r:id="rId10"/>
    <p:sldId id="340" r:id="rId11"/>
    <p:sldId id="336"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318" r:id="rId38"/>
    <p:sldId id="319" r:id="rId39"/>
    <p:sldId id="321" r:id="rId40"/>
    <p:sldId id="322" r:id="rId41"/>
    <p:sldId id="323" r:id="rId42"/>
    <p:sldId id="324" r:id="rId43"/>
    <p:sldId id="288" r:id="rId44"/>
    <p:sldId id="289" r:id="rId45"/>
    <p:sldId id="320" r:id="rId46"/>
    <p:sldId id="274" r:id="rId47"/>
    <p:sldId id="275"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619"/>
    <a:srgbClr val="1C7DDB"/>
    <a:srgbClr val="487BD8"/>
    <a:srgbClr val="F2F2F2"/>
    <a:srgbClr val="0948CB"/>
    <a:srgbClr val="0B49CB"/>
    <a:srgbClr val="F2F4F8"/>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18"/>
    <p:restoredTop sz="85205"/>
  </p:normalViewPr>
  <p:slideViewPr>
    <p:cSldViewPr snapToGrid="0" snapToObjects="1">
      <p:cViewPr varScale="1">
        <p:scale>
          <a:sx n="76" d="100"/>
          <a:sy n="76" d="100"/>
        </p:scale>
        <p:origin x="384" y="200"/>
      </p:cViewPr>
      <p:guideLst>
        <p:guide orient="horz" pos="2184"/>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6/24/24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r-Minion/IBM_Data_Science_Professional_Certificate/blob/main/Applied_Data_Science_Capstone/Module2/EDA_with_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r-Minion/IBM_Data_Science_Professional_Certificate/blob/main/Applied_Data_Science_Capstone/Module2/EDA_with_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r-Minion/IBM_Data_Science_Professional_Certificate/blob/main/Applied_Data_Science_Capstone/Module3/Interactive_Visual_Analytics_with_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r-Minion/IBM_Data_Science_Professional_Certificate/blob/main/Applied_Data_Science_Capstone/Module3/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r-Minion/IBM_Data_Science_Professional_Certificate/blob/main/Applied_Data_Science_Capstone/Module4/Machine_Learning_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sv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Mr-Minion/IBM_Data_Science_Professional_Certificate/tree/main/Applied_Data_Science_Capstone"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Mr-Minion/IBM_Data_Science_Professional_Certificate/blob/main/Applied_Data_Science_Capstone/Module1/Data_Collection_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r-Minion/IBM_Data_Science_Professional_Certificate/blob/main/Applied_Data_Science_Capstone/Module1/Data_Collection_Web_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r-Minion/IBM_Data_Science_Professional_Certificate/blob/main/Applied_Data_Science_Capstone/Module1/Data_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20814" y="4568734"/>
            <a:ext cx="2514600" cy="646331"/>
          </a:xfrm>
          <a:prstGeom prst="rect">
            <a:avLst/>
          </a:prstGeom>
          <a:noFill/>
        </p:spPr>
        <p:txBody>
          <a:bodyPr wrap="square" lIns="91440" tIns="45720" rIns="91440" bIns="45720" rtlCol="0" anchor="t">
            <a:spAutoFit/>
          </a:bodyPr>
          <a:lstStyle/>
          <a:p>
            <a:r>
              <a:rPr lang="en-US" b="1" dirty="0">
                <a:solidFill>
                  <a:srgbClr val="F2F2F2"/>
                </a:solidFill>
                <a:highlight>
                  <a:srgbClr val="121619"/>
                </a:highlight>
                <a:latin typeface="Calibri" panose="020F0502020204030204" pitchFamily="34" charset="0"/>
                <a:ea typeface="SF Pro" pitchFamily="2" charset="0"/>
                <a:cs typeface="Calibri" panose="020F0502020204030204" pitchFamily="34" charset="0"/>
              </a:rPr>
              <a:t>Pascal F. Meier</a:t>
            </a:r>
          </a:p>
          <a:p>
            <a:r>
              <a:rPr lang="en-US" b="1" dirty="0">
                <a:solidFill>
                  <a:srgbClr val="F2F2F2"/>
                </a:solidFill>
                <a:highlight>
                  <a:srgbClr val="121619"/>
                </a:highlight>
                <a:latin typeface="Calibri" panose="020F0502020204030204" pitchFamily="34" charset="0"/>
                <a:ea typeface="SF Pro" pitchFamily="2" charset="0"/>
                <a:cs typeface="Calibri" panose="020F0502020204030204" pitchFamily="34" charset="0"/>
              </a:rPr>
              <a:t>23.Jun.2024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
        <p:nvSpPr>
          <p:cNvPr id="8" name="TextBox 7">
            <a:extLst>
              <a:ext uri="{FF2B5EF4-FFF2-40B4-BE49-F238E27FC236}">
                <a16:creationId xmlns:a16="http://schemas.microsoft.com/office/drawing/2014/main" id="{5A98CDB0-7735-8F6D-3583-66ABB8C99798}"/>
              </a:ext>
            </a:extLst>
          </p:cNvPr>
          <p:cNvSpPr txBox="1"/>
          <p:nvPr/>
        </p:nvSpPr>
        <p:spPr>
          <a:xfrm>
            <a:off x="786948" y="2878667"/>
            <a:ext cx="5495318" cy="1261884"/>
          </a:xfrm>
          <a:prstGeom prst="rect">
            <a:avLst/>
          </a:prstGeom>
          <a:noFill/>
        </p:spPr>
        <p:txBody>
          <a:bodyPr wrap="square" rtlCol="0">
            <a:spAutoFit/>
          </a:bodyPr>
          <a:lstStyle/>
          <a:p>
            <a:r>
              <a:rPr lang="en-US" sz="3800" b="1" dirty="0">
                <a:solidFill>
                  <a:srgbClr val="F2F2F2"/>
                </a:solidFill>
                <a:highlight>
                  <a:srgbClr val="121619"/>
                </a:highlight>
              </a:rPr>
              <a:t>Advancing the Space Race through Data Science</a:t>
            </a: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4744508"/>
          </a:xfrm>
          <a:prstGeom prst="rect">
            <a:avLst/>
          </a:prstGeom>
        </p:spPr>
        <p:txBody>
          <a:bodyPr lIns="91440" tIns="45720" rIns="91440" bIns="45720" anchor="t"/>
          <a:lstStyle/>
          <a:p>
            <a:pPr marL="16510">
              <a:lnSpc>
                <a:spcPct val="100000"/>
              </a:lnSpc>
              <a:spcBef>
                <a:spcPts val="1200"/>
              </a:spcBef>
            </a:pPr>
            <a:r>
              <a:rPr lang="en-US" sz="2200" spc="-5" dirty="0">
                <a:solidFill>
                  <a:srgbClr val="404040"/>
                </a:solidFill>
                <a:uFill>
                  <a:solidFill>
                    <a:srgbClr val="404040"/>
                  </a:solidFill>
                </a:uFill>
                <a:latin typeface="Calibri" panose="020F0502020204030204" pitchFamily="34" charset="0"/>
                <a:cs typeface="Calibri" panose="020F0502020204030204" pitchFamily="34" charset="0"/>
              </a:rPr>
              <a:t>GitHub URL Reference:</a:t>
            </a:r>
          </a:p>
          <a:p>
            <a:pPr marL="233363" marR="1900555" indent="0">
              <a:lnSpc>
                <a:spcPct val="100000"/>
              </a:lnSpc>
              <a:spcBef>
                <a:spcPts val="0"/>
              </a:spcBef>
              <a:buNone/>
            </a:pPr>
            <a:r>
              <a:rPr lang="en-US" sz="1800" spc="-5" dirty="0">
                <a:solidFill>
                  <a:srgbClr val="1C7DDB"/>
                </a:solidFill>
                <a:uFill>
                  <a:solidFill>
                    <a:srgbClr val="2996E1"/>
                  </a:solidFill>
                </a:u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https://github.com/Mr-Minion/IBM_Data_Science_Professional_Certificate/blob/main/Applied_Data_Science_Capstone/Module2/EDA_with_Visualization.ipynb</a:t>
            </a:r>
            <a:endParaRPr lang="en-US" sz="1800" spc="-5" dirty="0">
              <a:solidFill>
                <a:srgbClr val="1C7DDB"/>
              </a:solidFill>
              <a:uFill>
                <a:solidFill>
                  <a:srgbClr val="2996E1"/>
                </a:solidFill>
              </a:uFill>
              <a:latin typeface="Calibri" panose="020F0502020204030204" pitchFamily="34" charset="0"/>
              <a:cs typeface="Calibri" panose="020F0502020204030204" pitchFamily="34" charset="0"/>
            </a:endParaRPr>
          </a:p>
          <a:p>
            <a:pPr marL="233363" marR="1900555" indent="0">
              <a:lnSpc>
                <a:spcPct val="100000"/>
              </a:lnSpc>
              <a:spcBef>
                <a:spcPts val="0"/>
              </a:spcBef>
              <a:buNone/>
            </a:pPr>
            <a:endParaRPr lang="en-US" sz="1800" spc="-5" dirty="0">
              <a:solidFill>
                <a:srgbClr val="1C7DDB"/>
              </a:solidFill>
              <a:uFill>
                <a:solidFill>
                  <a:srgbClr val="2996E1"/>
                </a:solidFill>
              </a:uFill>
              <a:latin typeface="Calibri" panose="020F0502020204030204" pitchFamily="34" charset="0"/>
              <a:cs typeface="Calibri" panose="020F0502020204030204" pitchFamily="34" charset="0"/>
            </a:endParaRPr>
          </a:p>
          <a:p>
            <a:pPr>
              <a:lnSpc>
                <a:spcPct val="100000"/>
              </a:lnSpc>
              <a:spcBef>
                <a:spcPts val="0"/>
              </a:spcBef>
            </a:pPr>
            <a:r>
              <a:rPr lang="en-US" sz="2200" u="sng" dirty="0">
                <a:solidFill>
                  <a:schemeClr val="accent3">
                    <a:lumMod val="25000"/>
                  </a:schemeClr>
                </a:solidFill>
                <a:latin typeface="Calibri" panose="020F0502020204030204" pitchFamily="34" charset="0"/>
                <a:cs typeface="Calibri" panose="020F0502020204030204" pitchFamily="34" charset="0"/>
              </a:rPr>
              <a:t>Visualizing data:</a:t>
            </a:r>
          </a:p>
          <a:p>
            <a:pPr>
              <a:lnSpc>
                <a:spcPct val="100000"/>
              </a:lnSpc>
              <a:spcBef>
                <a:spcPts val="0"/>
              </a:spcBef>
            </a:pPr>
            <a:r>
              <a:rPr lang="en-US" sz="2200" dirty="0">
                <a:solidFill>
                  <a:schemeClr val="accent3">
                    <a:lumMod val="25000"/>
                  </a:schemeClr>
                </a:solidFill>
                <a:latin typeface="Calibri" panose="020F0502020204030204" pitchFamily="34" charset="0"/>
                <a:cs typeface="Calibri" panose="020F0502020204030204" pitchFamily="34" charset="0"/>
              </a:rPr>
              <a:t>To visualize the data, the following charts were plotted to compare the relationship between variables:</a:t>
            </a:r>
          </a:p>
          <a:p>
            <a:pPr>
              <a:lnSpc>
                <a:spcPct val="100000"/>
              </a:lnSpc>
              <a:spcBef>
                <a:spcPts val="0"/>
              </a:spcBef>
            </a:pPr>
            <a:r>
              <a:rPr lang="en-US" sz="2200" spc="-25" dirty="0">
                <a:solidFill>
                  <a:srgbClr val="404040"/>
                </a:solidFill>
                <a:latin typeface="Calibri" panose="020F0502020204030204" pitchFamily="34" charset="0"/>
                <a:cs typeface="Calibri" panose="020F0502020204030204" pitchFamily="34" charset="0"/>
              </a:rPr>
              <a:t>Scatter </a:t>
            </a:r>
            <a:r>
              <a:rPr lang="en-US" sz="2200" spc="-5" dirty="0">
                <a:solidFill>
                  <a:srgbClr val="404040"/>
                </a:solidFill>
                <a:latin typeface="Calibri" panose="020F0502020204030204" pitchFamily="34" charset="0"/>
                <a:cs typeface="Calibri" panose="020F0502020204030204" pitchFamily="34" charset="0"/>
              </a:rPr>
              <a:t>plots, line </a:t>
            </a:r>
            <a:r>
              <a:rPr lang="en-US" sz="2200" dirty="0">
                <a:solidFill>
                  <a:srgbClr val="404040"/>
                </a:solidFill>
                <a:latin typeface="Calibri" panose="020F0502020204030204" pitchFamily="34" charset="0"/>
                <a:cs typeface="Calibri" panose="020F0502020204030204" pitchFamily="34" charset="0"/>
              </a:rPr>
              <a:t>charts, </a:t>
            </a:r>
            <a:r>
              <a:rPr lang="en-US" sz="2200" spc="-5" dirty="0">
                <a:solidFill>
                  <a:srgbClr val="404040"/>
                </a:solidFill>
                <a:latin typeface="Calibri" panose="020F0502020204030204" pitchFamily="34" charset="0"/>
                <a:cs typeface="Calibri" panose="020F0502020204030204" pitchFamily="34" charset="0"/>
              </a:rPr>
              <a:t>bar plots</a:t>
            </a:r>
            <a:endParaRPr lang="en-US" sz="2200" dirty="0">
              <a:latin typeface="Calibri" panose="020F0502020204030204" pitchFamily="34" charset="0"/>
              <a:cs typeface="Calibri" panose="020F0502020204030204" pitchFamily="34" charset="0"/>
            </a:endParaRPr>
          </a:p>
          <a:p>
            <a:pPr>
              <a:lnSpc>
                <a:spcPct val="100000"/>
              </a:lnSpc>
              <a:spcBef>
                <a:spcPts val="0"/>
              </a:spcBef>
            </a:pPr>
            <a:r>
              <a:rPr lang="en-US" sz="2200" spc="-20" dirty="0">
                <a:solidFill>
                  <a:srgbClr val="404040"/>
                </a:solidFill>
                <a:latin typeface="Calibri" panose="020F0502020204030204" pitchFamily="34" charset="0"/>
                <a:cs typeface="Calibri" panose="020F0502020204030204" pitchFamily="34" charset="0"/>
              </a:rPr>
              <a:t>By this means it could be decided whether a relationship exist between </a:t>
            </a:r>
            <a:r>
              <a:rPr lang="en-US" sz="2200" spc="-15" dirty="0">
                <a:solidFill>
                  <a:srgbClr val="404040"/>
                </a:solidFill>
                <a:latin typeface="Calibri" panose="020F0502020204030204" pitchFamily="34" charset="0"/>
                <a:cs typeface="Calibri" panose="020F0502020204030204" pitchFamily="34" charset="0"/>
              </a:rPr>
              <a:t>Flight </a:t>
            </a:r>
            <a:r>
              <a:rPr lang="en-US" sz="2200" dirty="0">
                <a:solidFill>
                  <a:srgbClr val="404040"/>
                </a:solidFill>
                <a:latin typeface="Calibri" panose="020F0502020204030204" pitchFamily="34" charset="0"/>
                <a:cs typeface="Calibri" panose="020F0502020204030204" pitchFamily="34" charset="0"/>
              </a:rPr>
              <a:t>Number </a:t>
            </a:r>
            <a:r>
              <a:rPr lang="en-US" sz="2200" spc="-20" dirty="0">
                <a:solidFill>
                  <a:srgbClr val="404040"/>
                </a:solidFill>
                <a:latin typeface="Calibri" panose="020F0502020204030204" pitchFamily="34" charset="0"/>
                <a:cs typeface="Calibri" panose="020F0502020204030204" pitchFamily="34" charset="0"/>
              </a:rPr>
              <a:t>vs. </a:t>
            </a:r>
            <a:r>
              <a:rPr lang="en-US" sz="2200" spc="-25" dirty="0">
                <a:solidFill>
                  <a:srgbClr val="404040"/>
                </a:solidFill>
                <a:latin typeface="Calibri" panose="020F0502020204030204" pitchFamily="34" charset="0"/>
                <a:cs typeface="Calibri" panose="020F0502020204030204" pitchFamily="34" charset="0"/>
              </a:rPr>
              <a:t>Payload </a:t>
            </a:r>
            <a:r>
              <a:rPr lang="en-US" sz="2200" dirty="0">
                <a:solidFill>
                  <a:srgbClr val="404040"/>
                </a:solidFill>
                <a:latin typeface="Calibri" panose="020F0502020204030204" pitchFamily="34" charset="0"/>
                <a:cs typeface="Calibri" panose="020F0502020204030204" pitchFamily="34" charset="0"/>
              </a:rPr>
              <a:t>Mass, </a:t>
            </a:r>
            <a:r>
              <a:rPr lang="en-US" sz="2200" spc="-10" dirty="0">
                <a:solidFill>
                  <a:srgbClr val="404040"/>
                </a:solidFill>
                <a:latin typeface="Calibri" panose="020F0502020204030204" pitchFamily="34" charset="0"/>
                <a:cs typeface="Calibri" panose="020F0502020204030204" pitchFamily="34" charset="0"/>
              </a:rPr>
              <a:t>Flight </a:t>
            </a:r>
            <a:r>
              <a:rPr lang="en-US" sz="2200" dirty="0">
                <a:solidFill>
                  <a:srgbClr val="404040"/>
                </a:solidFill>
                <a:latin typeface="Calibri" panose="020F0502020204030204" pitchFamily="34" charset="0"/>
                <a:cs typeface="Calibri" panose="020F0502020204030204" pitchFamily="34" charset="0"/>
              </a:rPr>
              <a:t>Number </a:t>
            </a:r>
            <a:r>
              <a:rPr lang="en-US" sz="2200" spc="-20" dirty="0">
                <a:solidFill>
                  <a:srgbClr val="404040"/>
                </a:solidFill>
                <a:latin typeface="Calibri" panose="020F0502020204030204" pitchFamily="34" charset="0"/>
                <a:cs typeface="Calibri" panose="020F0502020204030204" pitchFamily="34" charset="0"/>
              </a:rPr>
              <a:t>vs. </a:t>
            </a:r>
            <a:r>
              <a:rPr lang="en-US" sz="2200" spc="-5" dirty="0">
                <a:solidFill>
                  <a:srgbClr val="404040"/>
                </a:solidFill>
                <a:latin typeface="Calibri" panose="020F0502020204030204" pitchFamily="34" charset="0"/>
                <a:cs typeface="Calibri" panose="020F0502020204030204" pitchFamily="34" charset="0"/>
              </a:rPr>
              <a:t>Launch </a:t>
            </a:r>
            <a:r>
              <a:rPr lang="en-US" sz="2200" spc="-15" dirty="0">
                <a:solidFill>
                  <a:srgbClr val="404040"/>
                </a:solidFill>
                <a:latin typeface="Calibri" panose="020F0502020204030204" pitchFamily="34" charset="0"/>
                <a:cs typeface="Calibri" panose="020F0502020204030204" pitchFamily="34" charset="0"/>
              </a:rPr>
              <a:t>Site, </a:t>
            </a:r>
            <a:r>
              <a:rPr lang="en-US" sz="2200" spc="-25" dirty="0">
                <a:solidFill>
                  <a:srgbClr val="404040"/>
                </a:solidFill>
                <a:latin typeface="Calibri" panose="020F0502020204030204" pitchFamily="34" charset="0"/>
                <a:cs typeface="Calibri" panose="020F0502020204030204" pitchFamily="34" charset="0"/>
              </a:rPr>
              <a:t>Payload </a:t>
            </a:r>
            <a:r>
              <a:rPr lang="en-US" sz="2200" dirty="0">
                <a:solidFill>
                  <a:srgbClr val="404040"/>
                </a:solidFill>
                <a:latin typeface="Calibri" panose="020F0502020204030204" pitchFamily="34" charset="0"/>
                <a:cs typeface="Calibri" panose="020F0502020204030204" pitchFamily="34" charset="0"/>
              </a:rPr>
              <a:t>Mass </a:t>
            </a:r>
            <a:r>
              <a:rPr lang="en-US" sz="2200" spc="-20" dirty="0">
                <a:solidFill>
                  <a:srgbClr val="404040"/>
                </a:solidFill>
                <a:latin typeface="Calibri" panose="020F0502020204030204" pitchFamily="34" charset="0"/>
                <a:cs typeface="Calibri" panose="020F0502020204030204" pitchFamily="34" charset="0"/>
              </a:rPr>
              <a:t>vs. </a:t>
            </a:r>
            <a:r>
              <a:rPr lang="en-US" sz="2200" spc="-5" dirty="0">
                <a:solidFill>
                  <a:srgbClr val="404040"/>
                </a:solidFill>
                <a:latin typeface="Calibri" panose="020F0502020204030204" pitchFamily="34" charset="0"/>
                <a:cs typeface="Calibri" panose="020F0502020204030204" pitchFamily="34" charset="0"/>
              </a:rPr>
              <a:t>Launch </a:t>
            </a:r>
            <a:r>
              <a:rPr lang="en-US" sz="2200" spc="-15" dirty="0">
                <a:solidFill>
                  <a:srgbClr val="404040"/>
                </a:solidFill>
                <a:latin typeface="Calibri" panose="020F0502020204030204" pitchFamily="34" charset="0"/>
                <a:cs typeface="Calibri" panose="020F0502020204030204" pitchFamily="34" charset="0"/>
              </a:rPr>
              <a:t>Site,  </a:t>
            </a:r>
            <a:r>
              <a:rPr lang="en-US" sz="2200" spc="-5" dirty="0">
                <a:solidFill>
                  <a:srgbClr val="404040"/>
                </a:solidFill>
                <a:latin typeface="Calibri" panose="020F0502020204030204" pitchFamily="34" charset="0"/>
                <a:cs typeface="Calibri" panose="020F0502020204030204" pitchFamily="34" charset="0"/>
              </a:rPr>
              <a:t>Orbit </a:t>
            </a:r>
            <a:r>
              <a:rPr lang="en-US" sz="2200" spc="-20" dirty="0">
                <a:solidFill>
                  <a:srgbClr val="404040"/>
                </a:solidFill>
                <a:latin typeface="Calibri" panose="020F0502020204030204" pitchFamily="34" charset="0"/>
                <a:cs typeface="Calibri" panose="020F0502020204030204" pitchFamily="34" charset="0"/>
              </a:rPr>
              <a:t>vs. </a:t>
            </a:r>
            <a:r>
              <a:rPr lang="en-US" sz="2200" dirty="0">
                <a:solidFill>
                  <a:srgbClr val="404040"/>
                </a:solidFill>
                <a:latin typeface="Calibri" panose="020F0502020204030204" pitchFamily="34" charset="0"/>
                <a:cs typeface="Calibri" panose="020F0502020204030204" pitchFamily="34" charset="0"/>
              </a:rPr>
              <a:t>Success </a:t>
            </a:r>
            <a:r>
              <a:rPr lang="en-US" sz="2200" spc="-20" dirty="0">
                <a:solidFill>
                  <a:srgbClr val="404040"/>
                </a:solidFill>
                <a:latin typeface="Calibri" panose="020F0502020204030204" pitchFamily="34" charset="0"/>
                <a:cs typeface="Calibri" panose="020F0502020204030204" pitchFamily="34" charset="0"/>
              </a:rPr>
              <a:t>Rate, </a:t>
            </a:r>
            <a:r>
              <a:rPr lang="en-US" sz="2200" spc="-10" dirty="0">
                <a:solidFill>
                  <a:srgbClr val="404040"/>
                </a:solidFill>
                <a:latin typeface="Calibri" panose="020F0502020204030204" pitchFamily="34" charset="0"/>
                <a:cs typeface="Calibri" panose="020F0502020204030204" pitchFamily="34" charset="0"/>
              </a:rPr>
              <a:t>Flight </a:t>
            </a:r>
            <a:r>
              <a:rPr lang="en-US" sz="2200" dirty="0">
                <a:solidFill>
                  <a:srgbClr val="404040"/>
                </a:solidFill>
                <a:latin typeface="Calibri" panose="020F0502020204030204" pitchFamily="34" charset="0"/>
                <a:cs typeface="Calibri" panose="020F0502020204030204" pitchFamily="34" charset="0"/>
              </a:rPr>
              <a:t>Number </a:t>
            </a:r>
            <a:r>
              <a:rPr lang="en-US" sz="2200" spc="-20" dirty="0">
                <a:solidFill>
                  <a:srgbClr val="404040"/>
                </a:solidFill>
                <a:latin typeface="Calibri" panose="020F0502020204030204" pitchFamily="34" charset="0"/>
                <a:cs typeface="Calibri" panose="020F0502020204030204" pitchFamily="34" charset="0"/>
              </a:rPr>
              <a:t>vs. </a:t>
            </a:r>
            <a:r>
              <a:rPr lang="en-US" sz="2200" spc="-5" dirty="0">
                <a:solidFill>
                  <a:srgbClr val="404040"/>
                </a:solidFill>
                <a:latin typeface="Calibri" panose="020F0502020204030204" pitchFamily="34" charset="0"/>
                <a:cs typeface="Calibri" panose="020F0502020204030204" pitchFamily="34" charset="0"/>
              </a:rPr>
              <a:t>Orbit, </a:t>
            </a:r>
            <a:r>
              <a:rPr lang="en-US" sz="2200" spc="-25" dirty="0">
                <a:solidFill>
                  <a:srgbClr val="404040"/>
                </a:solidFill>
                <a:latin typeface="Calibri" panose="020F0502020204030204" pitchFamily="34" charset="0"/>
                <a:cs typeface="Calibri" panose="020F0502020204030204" pitchFamily="34" charset="0"/>
              </a:rPr>
              <a:t>Payload </a:t>
            </a:r>
            <a:r>
              <a:rPr lang="en-US" sz="2200" spc="-15" dirty="0">
                <a:solidFill>
                  <a:srgbClr val="404040"/>
                </a:solidFill>
                <a:latin typeface="Calibri" panose="020F0502020204030204" pitchFamily="34" charset="0"/>
                <a:cs typeface="Calibri" panose="020F0502020204030204" pitchFamily="34" charset="0"/>
              </a:rPr>
              <a:t>vs </a:t>
            </a:r>
            <a:r>
              <a:rPr lang="en-US" sz="2200" spc="-5" dirty="0">
                <a:solidFill>
                  <a:srgbClr val="404040"/>
                </a:solidFill>
                <a:latin typeface="Calibri" panose="020F0502020204030204" pitchFamily="34" charset="0"/>
                <a:cs typeface="Calibri" panose="020F0502020204030204" pitchFamily="34" charset="0"/>
              </a:rPr>
              <a:t>Orbit, </a:t>
            </a:r>
            <a:r>
              <a:rPr lang="en-US" sz="2200" dirty="0">
                <a:solidFill>
                  <a:srgbClr val="404040"/>
                </a:solidFill>
                <a:latin typeface="Calibri" panose="020F0502020204030204" pitchFamily="34" charset="0"/>
                <a:cs typeface="Calibri" panose="020F0502020204030204" pitchFamily="34" charset="0"/>
              </a:rPr>
              <a:t>and Success </a:t>
            </a:r>
            <a:r>
              <a:rPr lang="en-US" sz="2200" spc="-60" dirty="0">
                <a:solidFill>
                  <a:srgbClr val="404040"/>
                </a:solidFill>
                <a:latin typeface="Calibri" panose="020F0502020204030204" pitchFamily="34" charset="0"/>
                <a:cs typeface="Calibri" panose="020F0502020204030204" pitchFamily="34" charset="0"/>
              </a:rPr>
              <a:t>Yearly</a:t>
            </a:r>
            <a:r>
              <a:rPr lang="en-US" sz="2200" spc="70" dirty="0">
                <a:solidFill>
                  <a:srgbClr val="404040"/>
                </a:solidFill>
                <a:latin typeface="Calibri" panose="020F0502020204030204" pitchFamily="34" charset="0"/>
                <a:cs typeface="Calibri" panose="020F0502020204030204" pitchFamily="34" charset="0"/>
              </a:rPr>
              <a:t> </a:t>
            </a:r>
            <a:r>
              <a:rPr lang="en-US" sz="2200" spc="-60" dirty="0">
                <a:solidFill>
                  <a:srgbClr val="404040"/>
                </a:solidFill>
                <a:latin typeface="Calibri" panose="020F0502020204030204" pitchFamily="34" charset="0"/>
                <a:cs typeface="Calibri" panose="020F0502020204030204" pitchFamily="34" charset="0"/>
              </a:rPr>
              <a:t>Trend</a:t>
            </a:r>
            <a:r>
              <a:rPr lang="en-US" sz="2200" dirty="0">
                <a:latin typeface="Calibri" panose="020F0502020204030204" pitchFamily="34" charset="0"/>
                <a:cs typeface="Calibri" panose="020F0502020204030204" pitchFamily="34" charset="0"/>
              </a:rPr>
              <a:t>. Such relationships can be used </a:t>
            </a:r>
            <a:r>
              <a:rPr lang="en-US" sz="2200" spc="-5" dirty="0">
                <a:solidFill>
                  <a:srgbClr val="404040"/>
                </a:solidFill>
                <a:latin typeface="Calibri" panose="020F0502020204030204" pitchFamily="34" charset="0"/>
                <a:cs typeface="Calibri" panose="020F0502020204030204" pitchFamily="34" charset="0"/>
              </a:rPr>
              <a:t>in </a:t>
            </a:r>
            <a:r>
              <a:rPr lang="en-US" sz="2200" spc="-10" dirty="0">
                <a:solidFill>
                  <a:srgbClr val="404040"/>
                </a:solidFill>
                <a:latin typeface="Calibri" panose="020F0502020204030204" pitchFamily="34" charset="0"/>
                <a:cs typeface="Calibri" panose="020F0502020204030204" pitchFamily="34" charset="0"/>
              </a:rPr>
              <a:t>training </a:t>
            </a:r>
            <a:r>
              <a:rPr lang="en-US" sz="2200" dirty="0">
                <a:solidFill>
                  <a:srgbClr val="404040"/>
                </a:solidFill>
                <a:latin typeface="Calibri" panose="020F0502020204030204" pitchFamily="34" charset="0"/>
                <a:cs typeface="Calibri" panose="020F0502020204030204" pitchFamily="34" charset="0"/>
              </a:rPr>
              <a:t>the machine </a:t>
            </a:r>
            <a:r>
              <a:rPr lang="en-US" sz="2200" spc="-5" dirty="0">
                <a:solidFill>
                  <a:srgbClr val="404040"/>
                </a:solidFill>
                <a:latin typeface="Calibri" panose="020F0502020204030204" pitchFamily="34" charset="0"/>
                <a:cs typeface="Calibri" panose="020F0502020204030204" pitchFamily="34" charset="0"/>
              </a:rPr>
              <a:t>learning</a:t>
            </a:r>
            <a:r>
              <a:rPr lang="en-US" sz="2200" spc="-45" dirty="0">
                <a:solidFill>
                  <a:srgbClr val="404040"/>
                </a:solidFill>
                <a:latin typeface="Calibri" panose="020F0502020204030204" pitchFamily="34" charset="0"/>
                <a:cs typeface="Calibri" panose="020F0502020204030204" pitchFamily="34" charset="0"/>
              </a:rPr>
              <a:t> </a:t>
            </a:r>
            <a:r>
              <a:rPr lang="en-US" sz="2200" spc="-5" dirty="0">
                <a:solidFill>
                  <a:srgbClr val="404040"/>
                </a:solidFill>
                <a:latin typeface="Calibri" panose="020F0502020204030204" pitchFamily="34" charset="0"/>
                <a:cs typeface="Calibri" panose="020F0502020204030204" pitchFamily="34" charset="0"/>
              </a:rPr>
              <a:t>model.</a:t>
            </a:r>
            <a:endParaRPr lang="en-US" sz="2200" dirty="0">
              <a:latin typeface="Calibri" panose="020F0502020204030204" pitchFamily="34" charset="0"/>
              <a:cs typeface="Calibri" panose="020F050202020403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Calibri" panose="020F0502020204030204" pitchFamily="34" charset="0"/>
                <a:cs typeface="Calibri" panose="020F0502020204030204" pitchFamily="34" charset="0"/>
              </a:rPr>
              <a:t>9. 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10687962" cy="4351338"/>
          </a:xfrm>
          <a:prstGeom prst="rect">
            <a:avLst/>
          </a:prstGeom>
        </p:spPr>
        <p:txBody>
          <a:bodyPr lIns="91440" tIns="45720" rIns="91440" bIns="45720" anchor="t"/>
          <a:lstStyle/>
          <a:p>
            <a:pPr>
              <a:lnSpc>
                <a:spcPct val="100000"/>
              </a:lnSpc>
              <a:spcBef>
                <a:spcPts val="1400"/>
              </a:spcBef>
            </a:pPr>
            <a:r>
              <a:rPr lang="en-US" sz="2200" spc="-5" dirty="0">
                <a:solidFill>
                  <a:srgbClr val="404040"/>
                </a:solidFill>
                <a:uFill>
                  <a:solidFill>
                    <a:srgbClr val="404040"/>
                  </a:solidFill>
                </a:uFill>
                <a:cs typeface="Calibri" panose="020F0502020204030204" pitchFamily="34" charset="0"/>
              </a:rPr>
              <a:t>GitHub URL Reference:</a:t>
            </a:r>
            <a:br>
              <a:rPr lang="en-US" sz="2200" spc="-5" dirty="0">
                <a:solidFill>
                  <a:srgbClr val="404040"/>
                </a:solidFill>
                <a:uFill>
                  <a:solidFill>
                    <a:srgbClr val="404040"/>
                  </a:solidFill>
                </a:uFill>
                <a:cs typeface="Calibri" panose="020F0502020204030204" pitchFamily="34" charset="0"/>
              </a:rPr>
            </a:br>
            <a:r>
              <a:rPr lang="en-US" sz="1800" spc="-5" dirty="0">
                <a:solidFill>
                  <a:srgbClr val="404040"/>
                </a:solidFill>
                <a:uFill>
                  <a:solidFill>
                    <a:srgbClr val="404040"/>
                  </a:solidFill>
                </a:uFill>
                <a:cs typeface="Calibri" panose="020F0502020204030204" pitchFamily="34" charset="0"/>
                <a:hlinkClick r:id="rId3"/>
              </a:rPr>
              <a:t>https://github.com/Mr-Minion/IBM_Data_Science_Professional_Certificate/blob/main/Applied_Data_Science_Capstone/Module2/EDA_with_SQL.ipynb</a:t>
            </a:r>
            <a:endParaRPr lang="en-US" sz="1800" spc="-5" dirty="0">
              <a:solidFill>
                <a:srgbClr val="404040"/>
              </a:solidFill>
              <a:uFill>
                <a:solidFill>
                  <a:srgbClr val="404040"/>
                </a:solidFill>
              </a:uFill>
              <a:cs typeface="Calibri" panose="020F0502020204030204" pitchFamily="34" charset="0"/>
            </a:endParaRPr>
          </a:p>
          <a:p>
            <a:pPr>
              <a:lnSpc>
                <a:spcPct val="100000"/>
              </a:lnSpc>
              <a:spcBef>
                <a:spcPts val="1400"/>
              </a:spcBef>
            </a:pPr>
            <a:endParaRPr lang="en-US" sz="1800" spc="-5" dirty="0">
              <a:solidFill>
                <a:srgbClr val="404040"/>
              </a:solidFill>
              <a:uFill>
                <a:solidFill>
                  <a:srgbClr val="404040"/>
                </a:solidFill>
              </a:uFill>
              <a:cs typeface="Calibri" panose="020F0502020204030204" pitchFamily="34" charset="0"/>
            </a:endParaRPr>
          </a:p>
          <a:p>
            <a:pPr>
              <a:lnSpc>
                <a:spcPct val="100000"/>
              </a:lnSpc>
              <a:spcBef>
                <a:spcPts val="0"/>
              </a:spcBef>
            </a:pPr>
            <a:r>
              <a:rPr lang="en-US" sz="2200" spc="-5" dirty="0">
                <a:solidFill>
                  <a:srgbClr val="404040"/>
                </a:solidFill>
                <a:cs typeface="Carlito"/>
              </a:rPr>
              <a:t>Download dataset and store it as database table in </a:t>
            </a:r>
            <a:r>
              <a:rPr lang="en-US" sz="2200" dirty="0">
                <a:solidFill>
                  <a:srgbClr val="404040"/>
                </a:solidFill>
                <a:cs typeface="Carlito"/>
              </a:rPr>
              <a:t>IBM DB2</a:t>
            </a:r>
            <a:r>
              <a:rPr lang="en-US" sz="2200" spc="-125" dirty="0">
                <a:solidFill>
                  <a:srgbClr val="404040"/>
                </a:solidFill>
                <a:cs typeface="Carlito"/>
              </a:rPr>
              <a:t> </a:t>
            </a:r>
            <a:r>
              <a:rPr lang="en-US" sz="2200" spc="-5" dirty="0">
                <a:solidFill>
                  <a:srgbClr val="404040"/>
                </a:solidFill>
                <a:cs typeface="Carlito"/>
              </a:rPr>
              <a:t>Database.</a:t>
            </a:r>
            <a:endParaRPr lang="en-US" sz="2200" dirty="0">
              <a:cs typeface="Carlito"/>
            </a:endParaRPr>
          </a:p>
          <a:p>
            <a:pPr marL="12700">
              <a:lnSpc>
                <a:spcPct val="100000"/>
              </a:lnSpc>
              <a:spcBef>
                <a:spcPts val="0"/>
              </a:spcBef>
            </a:pPr>
            <a:r>
              <a:rPr lang="en-US" sz="2200" spc="-5" dirty="0">
                <a:solidFill>
                  <a:srgbClr val="404040"/>
                </a:solidFill>
                <a:cs typeface="Carlito"/>
              </a:rPr>
              <a:t>SQL </a:t>
            </a:r>
            <a:r>
              <a:rPr lang="en-US" sz="2200" dirty="0">
                <a:solidFill>
                  <a:srgbClr val="404040"/>
                </a:solidFill>
                <a:cs typeface="Carlito"/>
              </a:rPr>
              <a:t>Python</a:t>
            </a:r>
            <a:r>
              <a:rPr lang="en-US" sz="2200" spc="-100" dirty="0">
                <a:solidFill>
                  <a:srgbClr val="404040"/>
                </a:solidFill>
                <a:cs typeface="Carlito"/>
              </a:rPr>
              <a:t> </a:t>
            </a:r>
            <a:r>
              <a:rPr lang="en-US" sz="2200" spc="-25" dirty="0">
                <a:solidFill>
                  <a:srgbClr val="404040"/>
                </a:solidFill>
                <a:cs typeface="Carlito"/>
              </a:rPr>
              <a:t>integration is used for queries.</a:t>
            </a:r>
            <a:endParaRPr lang="en-US" sz="2200" dirty="0">
              <a:cs typeface="Carlito"/>
            </a:endParaRPr>
          </a:p>
          <a:p>
            <a:pPr marL="12700">
              <a:lnSpc>
                <a:spcPct val="100000"/>
              </a:lnSpc>
              <a:spcBef>
                <a:spcPts val="0"/>
              </a:spcBef>
            </a:pPr>
            <a:r>
              <a:rPr lang="en-US" sz="2200" spc="-5" dirty="0">
                <a:solidFill>
                  <a:srgbClr val="404040"/>
                </a:solidFill>
                <a:cs typeface="Carlito"/>
              </a:rPr>
              <a:t>Queries are a helpful too to </a:t>
            </a:r>
            <a:r>
              <a:rPr lang="en-US" sz="2200" spc="-25" dirty="0">
                <a:solidFill>
                  <a:srgbClr val="404040"/>
                </a:solidFill>
                <a:cs typeface="Carlito"/>
              </a:rPr>
              <a:t>better </a:t>
            </a:r>
            <a:r>
              <a:rPr lang="en-US" sz="2200" spc="-20" dirty="0">
                <a:solidFill>
                  <a:srgbClr val="404040"/>
                </a:solidFill>
                <a:cs typeface="Carlito"/>
              </a:rPr>
              <a:t>understand the dataset.</a:t>
            </a:r>
            <a:endParaRPr lang="en-US" sz="2200" dirty="0">
              <a:cs typeface="Carlito"/>
            </a:endParaRPr>
          </a:p>
          <a:p>
            <a:pPr marL="12700" marR="434975">
              <a:lnSpc>
                <a:spcPts val="2200"/>
              </a:lnSpc>
              <a:spcBef>
                <a:spcPts val="0"/>
              </a:spcBef>
            </a:pPr>
            <a:r>
              <a:rPr lang="en-US" sz="2200" spc="-5" dirty="0">
                <a:solidFill>
                  <a:srgbClr val="404040"/>
                </a:solidFill>
                <a:cs typeface="Carlito"/>
              </a:rPr>
              <a:t>The queried </a:t>
            </a:r>
            <a:r>
              <a:rPr lang="en-US" sz="2200" spc="-20" dirty="0">
                <a:solidFill>
                  <a:srgbClr val="404040"/>
                </a:solidFill>
                <a:cs typeface="Carlito"/>
              </a:rPr>
              <a:t>information </a:t>
            </a:r>
            <a:r>
              <a:rPr lang="en-US" sz="2200" dirty="0">
                <a:solidFill>
                  <a:srgbClr val="404040"/>
                </a:solidFill>
                <a:cs typeface="Carlito"/>
              </a:rPr>
              <a:t>contain launch </a:t>
            </a:r>
            <a:r>
              <a:rPr lang="en-US" sz="2200" spc="-20" dirty="0">
                <a:solidFill>
                  <a:srgbClr val="404040"/>
                </a:solidFill>
                <a:cs typeface="Carlito"/>
              </a:rPr>
              <a:t>site </a:t>
            </a:r>
            <a:r>
              <a:rPr lang="en-US" sz="2200" spc="-5" dirty="0">
                <a:solidFill>
                  <a:srgbClr val="404040"/>
                </a:solidFill>
                <a:cs typeface="Carlito"/>
              </a:rPr>
              <a:t>names, mission </a:t>
            </a:r>
            <a:r>
              <a:rPr lang="en-US" sz="2200" spc="-20" dirty="0">
                <a:solidFill>
                  <a:srgbClr val="404040"/>
                </a:solidFill>
                <a:cs typeface="Carlito"/>
              </a:rPr>
              <a:t>outcomes, various pay </a:t>
            </a:r>
            <a:r>
              <a:rPr lang="en-US" sz="2200" dirty="0">
                <a:solidFill>
                  <a:srgbClr val="404040"/>
                </a:solidFill>
                <a:cs typeface="Carlito"/>
              </a:rPr>
              <a:t>load </a:t>
            </a:r>
            <a:r>
              <a:rPr lang="en-US" sz="2200" spc="-25" dirty="0">
                <a:solidFill>
                  <a:srgbClr val="404040"/>
                </a:solidFill>
                <a:cs typeface="Carlito"/>
              </a:rPr>
              <a:t>sizes </a:t>
            </a:r>
            <a:r>
              <a:rPr lang="en-US" sz="2200" spc="-5" dirty="0">
                <a:solidFill>
                  <a:srgbClr val="404040"/>
                </a:solidFill>
                <a:cs typeface="Carlito"/>
              </a:rPr>
              <a:t>of  </a:t>
            </a:r>
            <a:r>
              <a:rPr lang="en-US" sz="2200" spc="-25" dirty="0">
                <a:solidFill>
                  <a:srgbClr val="404040"/>
                </a:solidFill>
                <a:cs typeface="Carlito"/>
              </a:rPr>
              <a:t>customers </a:t>
            </a:r>
            <a:r>
              <a:rPr lang="en-US" sz="2200" dirty="0">
                <a:solidFill>
                  <a:srgbClr val="404040"/>
                </a:solidFill>
                <a:cs typeface="Carlito"/>
              </a:rPr>
              <a:t>and </a:t>
            </a:r>
            <a:r>
              <a:rPr lang="en-US" sz="2200" spc="-20" dirty="0">
                <a:solidFill>
                  <a:srgbClr val="404040"/>
                </a:solidFill>
                <a:cs typeface="Carlito"/>
              </a:rPr>
              <a:t>booster </a:t>
            </a:r>
            <a:r>
              <a:rPr lang="en-US" sz="2200" spc="-25" dirty="0">
                <a:solidFill>
                  <a:srgbClr val="404040"/>
                </a:solidFill>
                <a:cs typeface="Carlito"/>
              </a:rPr>
              <a:t>versions, </a:t>
            </a:r>
            <a:r>
              <a:rPr lang="en-US" sz="2200" dirty="0">
                <a:solidFill>
                  <a:srgbClr val="404040"/>
                </a:solidFill>
                <a:cs typeface="Carlito"/>
              </a:rPr>
              <a:t>and landing</a:t>
            </a:r>
            <a:r>
              <a:rPr lang="en-US" sz="2200" spc="5" dirty="0">
                <a:solidFill>
                  <a:srgbClr val="404040"/>
                </a:solidFill>
                <a:cs typeface="Carlito"/>
              </a:rPr>
              <a:t> </a:t>
            </a:r>
            <a:r>
              <a:rPr lang="en-US" sz="2200" spc="-15" dirty="0">
                <a:solidFill>
                  <a:srgbClr val="404040"/>
                </a:solidFill>
                <a:cs typeface="Carlito"/>
              </a:rPr>
              <a:t>outcomes.</a:t>
            </a:r>
            <a:endParaRPr lang="en-US" sz="2200" dirty="0">
              <a:cs typeface="Carlito"/>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Calibri" panose="020F0502020204030204" pitchFamily="34" charset="0"/>
                <a:cs typeface="Calibri" panose="020F0502020204030204" pitchFamily="34" charset="0"/>
              </a:rPr>
              <a:t>10. EDA with SQL</a:t>
            </a: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0"/>
              </a:spcBef>
            </a:pPr>
            <a:r>
              <a:rPr lang="en-US" sz="2200" spc="-5" dirty="0">
                <a:uFill>
                  <a:solidFill>
                    <a:srgbClr val="404040"/>
                  </a:solidFill>
                </a:uFill>
                <a:cs typeface="Calibri" panose="020F0502020204030204" pitchFamily="34" charset="0"/>
              </a:rPr>
              <a:t>GitHub URL Reference:</a:t>
            </a:r>
            <a:br>
              <a:rPr lang="en-US" sz="2200" spc="-5" dirty="0">
                <a:solidFill>
                  <a:srgbClr val="404040"/>
                </a:solidFill>
                <a:uFill>
                  <a:solidFill>
                    <a:srgbClr val="404040"/>
                  </a:solidFill>
                </a:uFill>
                <a:cs typeface="Calibri" panose="020F0502020204030204" pitchFamily="34" charset="0"/>
              </a:rPr>
            </a:br>
            <a:r>
              <a:rPr lang="en-US" sz="1800" spc="-5" dirty="0">
                <a:solidFill>
                  <a:srgbClr val="1C7DDB"/>
                </a:solidFill>
                <a:uFill>
                  <a:solidFill>
                    <a:srgbClr val="404040"/>
                  </a:solidFill>
                </a:uFill>
                <a:cs typeface="Calibri" panose="020F0502020204030204" pitchFamily="34" charset="0"/>
                <a:hlinkClick r:id="rId3"/>
              </a:rPr>
              <a:t>https://</a:t>
            </a:r>
            <a:r>
              <a:rPr lang="en-US" sz="1800" spc="-5" dirty="0" err="1">
                <a:solidFill>
                  <a:srgbClr val="1C7DDB"/>
                </a:solidFill>
                <a:uFill>
                  <a:solidFill>
                    <a:srgbClr val="404040"/>
                  </a:solidFill>
                </a:uFill>
                <a:cs typeface="Calibri" panose="020F0502020204030204" pitchFamily="34" charset="0"/>
                <a:hlinkClick r:id="rId3"/>
              </a:rPr>
              <a:t>github.com</a:t>
            </a:r>
            <a:r>
              <a:rPr lang="en-US" sz="1800" spc="-5" dirty="0">
                <a:solidFill>
                  <a:srgbClr val="1C7DDB"/>
                </a:solidFill>
                <a:uFill>
                  <a:solidFill>
                    <a:srgbClr val="404040"/>
                  </a:solidFill>
                </a:uFill>
                <a:cs typeface="Calibri" panose="020F0502020204030204" pitchFamily="34" charset="0"/>
                <a:hlinkClick r:id="rId3"/>
              </a:rPr>
              <a:t>/</a:t>
            </a:r>
            <a:r>
              <a:rPr lang="en-US" sz="1800" spc="-5" dirty="0" err="1">
                <a:solidFill>
                  <a:srgbClr val="1C7DDB"/>
                </a:solidFill>
                <a:uFill>
                  <a:solidFill>
                    <a:srgbClr val="404040"/>
                  </a:solidFill>
                </a:uFill>
                <a:cs typeface="Calibri" panose="020F0502020204030204" pitchFamily="34" charset="0"/>
                <a:hlinkClick r:id="rId3"/>
              </a:rPr>
              <a:t>Mr</a:t>
            </a:r>
            <a:r>
              <a:rPr lang="en-US" sz="1800" spc="-5" dirty="0">
                <a:solidFill>
                  <a:srgbClr val="1C7DDB"/>
                </a:solidFill>
                <a:uFill>
                  <a:solidFill>
                    <a:srgbClr val="404040"/>
                  </a:solidFill>
                </a:uFill>
                <a:cs typeface="Calibri" panose="020F0502020204030204" pitchFamily="34" charset="0"/>
                <a:hlinkClick r:id="rId3"/>
              </a:rPr>
              <a:t>-Minion/</a:t>
            </a:r>
            <a:r>
              <a:rPr lang="en-US" sz="1800" spc="-5" dirty="0" err="1">
                <a:solidFill>
                  <a:srgbClr val="1C7DDB"/>
                </a:solidFill>
                <a:uFill>
                  <a:solidFill>
                    <a:srgbClr val="404040"/>
                  </a:solidFill>
                </a:uFill>
                <a:cs typeface="Calibri" panose="020F0502020204030204" pitchFamily="34" charset="0"/>
                <a:hlinkClick r:id="rId3"/>
              </a:rPr>
              <a:t>IBM_Data_Science_Professional_Certificate</a:t>
            </a:r>
            <a:r>
              <a:rPr lang="en-US" sz="1800" spc="-5" dirty="0">
                <a:solidFill>
                  <a:srgbClr val="1C7DDB"/>
                </a:solidFill>
                <a:uFill>
                  <a:solidFill>
                    <a:srgbClr val="404040"/>
                  </a:solidFill>
                </a:uFill>
                <a:cs typeface="Calibri" panose="020F0502020204030204" pitchFamily="34" charset="0"/>
                <a:hlinkClick r:id="rId3"/>
              </a:rPr>
              <a:t>/blob/main/</a:t>
            </a:r>
            <a:r>
              <a:rPr lang="en-US" sz="1800" spc="-5" dirty="0" err="1">
                <a:solidFill>
                  <a:srgbClr val="1C7DDB"/>
                </a:solidFill>
                <a:uFill>
                  <a:solidFill>
                    <a:srgbClr val="404040"/>
                  </a:solidFill>
                </a:uFill>
                <a:cs typeface="Calibri" panose="020F0502020204030204" pitchFamily="34" charset="0"/>
                <a:hlinkClick r:id="rId3"/>
              </a:rPr>
              <a:t>Applied_Data_Science_Capstone</a:t>
            </a:r>
            <a:r>
              <a:rPr lang="en-US" sz="1800" spc="-5" dirty="0">
                <a:solidFill>
                  <a:srgbClr val="1C7DDB"/>
                </a:solidFill>
                <a:uFill>
                  <a:solidFill>
                    <a:srgbClr val="404040"/>
                  </a:solidFill>
                </a:uFill>
                <a:cs typeface="Calibri" panose="020F0502020204030204" pitchFamily="34" charset="0"/>
                <a:hlinkClick r:id="rId3"/>
              </a:rPr>
              <a:t>/Module3/</a:t>
            </a:r>
            <a:r>
              <a:rPr lang="en-US" sz="1800" spc="-5" dirty="0" err="1">
                <a:solidFill>
                  <a:srgbClr val="1C7DDB"/>
                </a:solidFill>
                <a:uFill>
                  <a:solidFill>
                    <a:srgbClr val="404040"/>
                  </a:solidFill>
                </a:uFill>
                <a:cs typeface="Calibri" panose="020F0502020204030204" pitchFamily="34" charset="0"/>
                <a:hlinkClick r:id="rId3"/>
              </a:rPr>
              <a:t>Interactive_Visual_Analytics_with_Folium.ipynb</a:t>
            </a:r>
            <a:endParaRPr lang="en-US" sz="1800" spc="-5" dirty="0">
              <a:solidFill>
                <a:srgbClr val="1C7DDB"/>
              </a:solidFill>
              <a:uFill>
                <a:solidFill>
                  <a:srgbClr val="404040"/>
                </a:solidFill>
              </a:uFill>
              <a:cs typeface="Calibri" panose="020F0502020204030204" pitchFamily="34" charset="0"/>
            </a:endParaRPr>
          </a:p>
          <a:p>
            <a:pPr>
              <a:lnSpc>
                <a:spcPct val="100000"/>
              </a:lnSpc>
              <a:spcBef>
                <a:spcPts val="0"/>
              </a:spcBef>
            </a:pPr>
            <a:endParaRPr lang="en-US" sz="2400" dirty="0">
              <a:latin typeface="Calibri" panose="020F0502020204030204" pitchFamily="34" charset="0"/>
              <a:cs typeface="Calibri" panose="020F0502020204030204" pitchFamily="34" charset="0"/>
            </a:endParaRPr>
          </a:p>
          <a:p>
            <a:pPr>
              <a:lnSpc>
                <a:spcPct val="100000"/>
              </a:lnSpc>
              <a:spcBef>
                <a:spcPts val="0"/>
              </a:spcBef>
            </a:pPr>
            <a:r>
              <a:rPr lang="en-US" sz="2400" dirty="0">
                <a:latin typeface="Calibri" panose="020F0502020204030204" pitchFamily="34" charset="0"/>
                <a:cs typeface="Calibri" panose="020F0502020204030204" pitchFamily="34" charset="0"/>
              </a:rPr>
              <a:t>Folium maps display launch sites, successful and unsuccessful landings, and proximity to key locations such as railways, highways, coasts, and cities. This helps understand the strategic placement of launch sites and visualizes the success rate of landings based on location.</a:t>
            </a:r>
            <a:endParaRPr lang="en-US" sz="2200" dirty="0">
              <a:latin typeface="Calibri" panose="020F0502020204030204" pitchFamily="34" charset="0"/>
              <a:cs typeface="Calibri" panose="020F050202020403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Calibri" panose="020F0502020204030204" pitchFamily="34" charset="0"/>
                <a:cs typeface="Calibri" panose="020F0502020204030204" pitchFamily="34" charset="0"/>
              </a:rPr>
              <a:t>11. Build an Interactive Map with Folium</a:t>
            </a: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Autofit/>
          </a:bodyPr>
          <a:lstStyle/>
          <a:p>
            <a:pPr marL="12700">
              <a:lnSpc>
                <a:spcPct val="100000"/>
              </a:lnSpc>
              <a:spcBef>
                <a:spcPts val="1200"/>
              </a:spcBef>
            </a:pPr>
            <a:r>
              <a:rPr lang="en-US" sz="2200" spc="-10" dirty="0">
                <a:solidFill>
                  <a:srgbClr val="404040"/>
                </a:solidFill>
                <a:latin typeface="Calibri" panose="020F0502020204030204" pitchFamily="34" charset="0"/>
                <a:cs typeface="Calibri" panose="020F0502020204030204" pitchFamily="34" charset="0"/>
              </a:rPr>
              <a:t>GitHub URL Reference:</a:t>
            </a:r>
            <a:br>
              <a:rPr lang="en-US" sz="2200" spc="-10" dirty="0">
                <a:solidFill>
                  <a:srgbClr val="404040"/>
                </a:solidFill>
                <a:latin typeface="Calibri" panose="020F0502020204030204" pitchFamily="34" charset="0"/>
                <a:cs typeface="Calibri" panose="020F0502020204030204" pitchFamily="34" charset="0"/>
              </a:rPr>
            </a:br>
            <a:r>
              <a:rPr lang="en-US" sz="1800" spc="-10" dirty="0">
                <a:solidFill>
                  <a:srgbClr val="404040"/>
                </a:solidFill>
                <a:latin typeface="Calibri" panose="020F0502020204030204" pitchFamily="34" charset="0"/>
                <a:cs typeface="Calibri" panose="020F0502020204030204" pitchFamily="34" charset="0"/>
                <a:hlinkClick r:id="rId3"/>
              </a:rPr>
              <a:t>https://github.com/Mr-Minion/IBM_Data_Science_Professional_Certificate/blob/main/Applied_Data_Science_Capstone/Module3/spacex_dash_app.py</a:t>
            </a:r>
            <a:endParaRPr lang="en-US" sz="1800" spc="-10" dirty="0">
              <a:solidFill>
                <a:srgbClr val="404040"/>
              </a:solidFill>
              <a:latin typeface="Calibri" panose="020F0502020204030204" pitchFamily="34" charset="0"/>
              <a:cs typeface="Calibri" panose="020F0502020204030204" pitchFamily="34" charset="0"/>
            </a:endParaRPr>
          </a:p>
          <a:p>
            <a:pPr marL="12700">
              <a:lnSpc>
                <a:spcPct val="100000"/>
              </a:lnSpc>
              <a:spcBef>
                <a:spcPts val="1200"/>
              </a:spcBef>
            </a:pPr>
            <a:r>
              <a:rPr lang="en-US" sz="2200" spc="-10" dirty="0">
                <a:solidFill>
                  <a:srgbClr val="404040"/>
                </a:solidFill>
                <a:latin typeface="Calibri" panose="020F0502020204030204" pitchFamily="34" charset="0"/>
                <a:cs typeface="Calibri" panose="020F0502020204030204" pitchFamily="34" charset="0"/>
              </a:rPr>
              <a:t>Creation of a dashboard </a:t>
            </a:r>
            <a:r>
              <a:rPr lang="en-US" sz="2200" dirty="0">
                <a:solidFill>
                  <a:srgbClr val="404040"/>
                </a:solidFill>
                <a:latin typeface="Calibri" panose="020F0502020204030204" pitchFamily="34" charset="0"/>
                <a:cs typeface="Calibri" panose="020F0502020204030204" pitchFamily="34" charset="0"/>
              </a:rPr>
              <a:t>containing  a </a:t>
            </a:r>
            <a:r>
              <a:rPr lang="en-US" sz="2200" spc="-5" dirty="0">
                <a:solidFill>
                  <a:srgbClr val="404040"/>
                </a:solidFill>
                <a:latin typeface="Calibri" panose="020F0502020204030204" pitchFamily="34" charset="0"/>
                <a:cs typeface="Calibri" panose="020F0502020204030204" pitchFamily="34" charset="0"/>
              </a:rPr>
              <a:t>pie </a:t>
            </a:r>
            <a:r>
              <a:rPr lang="en-US" sz="2200" dirty="0">
                <a:solidFill>
                  <a:srgbClr val="404040"/>
                </a:solidFill>
                <a:latin typeface="Calibri" panose="020F0502020204030204" pitchFamily="34" charset="0"/>
                <a:cs typeface="Calibri" panose="020F0502020204030204" pitchFamily="34" charset="0"/>
              </a:rPr>
              <a:t>chart and a </a:t>
            </a:r>
            <a:r>
              <a:rPr lang="en-US" sz="2200" spc="-25" dirty="0">
                <a:solidFill>
                  <a:srgbClr val="404040"/>
                </a:solidFill>
                <a:latin typeface="Calibri" panose="020F0502020204030204" pitchFamily="34" charset="0"/>
                <a:cs typeface="Calibri" panose="020F0502020204030204" pitchFamily="34" charset="0"/>
              </a:rPr>
              <a:t>scatter</a:t>
            </a:r>
            <a:r>
              <a:rPr lang="en-US" sz="2200" spc="-135" dirty="0">
                <a:solidFill>
                  <a:srgbClr val="404040"/>
                </a:solidFill>
                <a:latin typeface="Calibri" panose="020F0502020204030204" pitchFamily="34" charset="0"/>
                <a:cs typeface="Calibri" panose="020F0502020204030204" pitchFamily="34" charset="0"/>
              </a:rPr>
              <a:t> </a:t>
            </a:r>
            <a:r>
              <a:rPr lang="en-US" sz="2200" spc="-5" dirty="0">
                <a:solidFill>
                  <a:srgbClr val="404040"/>
                </a:solidFill>
                <a:latin typeface="Calibri" panose="020F0502020204030204" pitchFamily="34" charset="0"/>
                <a:cs typeface="Calibri" panose="020F0502020204030204" pitchFamily="34" charset="0"/>
              </a:rPr>
              <a:t>plot.</a:t>
            </a:r>
            <a:endParaRPr lang="en-US" sz="2200" dirty="0">
              <a:latin typeface="Calibri" panose="020F0502020204030204" pitchFamily="34" charset="0"/>
              <a:cs typeface="Calibri" panose="020F0502020204030204" pitchFamily="34" charset="0"/>
            </a:endParaRPr>
          </a:p>
          <a:p>
            <a:pPr marL="12700" marR="84455">
              <a:lnSpc>
                <a:spcPts val="2290"/>
              </a:lnSpc>
              <a:spcBef>
                <a:spcPts val="1275"/>
              </a:spcBef>
            </a:pPr>
            <a:r>
              <a:rPr lang="en-US" sz="2200" spc="-5" dirty="0">
                <a:solidFill>
                  <a:srgbClr val="404040"/>
                </a:solidFill>
                <a:latin typeface="Calibri" panose="020F0502020204030204" pitchFamily="34" charset="0"/>
                <a:cs typeface="Calibri" panose="020F0502020204030204" pitchFamily="34" charset="0"/>
              </a:rPr>
              <a:t>In the pie </a:t>
            </a:r>
            <a:r>
              <a:rPr lang="en-US" sz="2200" dirty="0">
                <a:solidFill>
                  <a:srgbClr val="404040"/>
                </a:solidFill>
                <a:latin typeface="Calibri" panose="020F0502020204030204" pitchFamily="34" charset="0"/>
                <a:cs typeface="Calibri" panose="020F0502020204030204" pitchFamily="34" charset="0"/>
              </a:rPr>
              <a:t>chart, a selection of the distribution for successful landings across all landing sites can be made. Additionally individual launch sites can be selected to visualize their success rate.</a:t>
            </a:r>
            <a:endParaRPr lang="en-US" sz="2200" dirty="0">
              <a:latin typeface="Calibri" panose="020F0502020204030204" pitchFamily="34" charset="0"/>
              <a:cs typeface="Calibri" panose="020F0502020204030204" pitchFamily="34" charset="0"/>
            </a:endParaRPr>
          </a:p>
          <a:p>
            <a:pPr marL="12700" marR="5080">
              <a:lnSpc>
                <a:spcPts val="2210"/>
              </a:lnSpc>
              <a:spcBef>
                <a:spcPts val="1375"/>
              </a:spcBef>
            </a:pPr>
            <a:r>
              <a:rPr lang="en-US" sz="2200" spc="-25" dirty="0">
                <a:solidFill>
                  <a:srgbClr val="404040"/>
                </a:solidFill>
                <a:latin typeface="Calibri" panose="020F0502020204030204" pitchFamily="34" charset="0"/>
                <a:cs typeface="Calibri" panose="020F0502020204030204" pitchFamily="34" charset="0"/>
              </a:rPr>
              <a:t>The scatter </a:t>
            </a:r>
            <a:r>
              <a:rPr lang="en-US" sz="2200" spc="-5" dirty="0">
                <a:solidFill>
                  <a:srgbClr val="404040"/>
                </a:solidFill>
                <a:latin typeface="Calibri" panose="020F0502020204030204" pitchFamily="34" charset="0"/>
                <a:cs typeface="Calibri" panose="020F0502020204030204" pitchFamily="34" charset="0"/>
              </a:rPr>
              <a:t>plot </a:t>
            </a:r>
            <a:r>
              <a:rPr lang="en-US" sz="2200" spc="-20" dirty="0">
                <a:solidFill>
                  <a:srgbClr val="404040"/>
                </a:solidFill>
                <a:latin typeface="Calibri" panose="020F0502020204030204" pitchFamily="34" charset="0"/>
                <a:cs typeface="Calibri" panose="020F0502020204030204" pitchFamily="34" charset="0"/>
              </a:rPr>
              <a:t>has two </a:t>
            </a:r>
            <a:r>
              <a:rPr lang="en-US" sz="2200" dirty="0">
                <a:solidFill>
                  <a:srgbClr val="404040"/>
                </a:solidFill>
                <a:latin typeface="Calibri" panose="020F0502020204030204" pitchFamily="34" charset="0"/>
                <a:cs typeface="Calibri" panose="020F0502020204030204" pitchFamily="34" charset="0"/>
              </a:rPr>
              <a:t>inputs: Sites (all or individual) and </a:t>
            </a:r>
            <a:r>
              <a:rPr lang="en-US" sz="2200" dirty="0" err="1">
                <a:solidFill>
                  <a:srgbClr val="404040"/>
                </a:solidFill>
                <a:latin typeface="Calibri" panose="020F0502020204030204" pitchFamily="34" charset="0"/>
                <a:cs typeface="Calibri" panose="020F0502020204030204" pitchFamily="34" charset="0"/>
              </a:rPr>
              <a:t>PayloadMass</a:t>
            </a:r>
            <a:r>
              <a:rPr lang="en-US" sz="2200" dirty="0">
                <a:solidFill>
                  <a:srgbClr val="404040"/>
                </a:solidFill>
                <a:latin typeface="Calibri" panose="020F0502020204030204" pitchFamily="34" charset="0"/>
                <a:cs typeface="Calibri" panose="020F0502020204030204" pitchFamily="34" charset="0"/>
              </a:rPr>
              <a:t> on a slider </a:t>
            </a:r>
            <a:r>
              <a:rPr lang="en-US" sz="2200" spc="-5" dirty="0">
                <a:solidFill>
                  <a:srgbClr val="404040"/>
                </a:solidFill>
                <a:latin typeface="Calibri" panose="020F0502020204030204" pitchFamily="34" charset="0"/>
                <a:cs typeface="Calibri" panose="020F0502020204030204" pitchFamily="34" charset="0"/>
              </a:rPr>
              <a:t>between </a:t>
            </a:r>
            <a:r>
              <a:rPr lang="en-US" sz="2200" dirty="0">
                <a:solidFill>
                  <a:srgbClr val="404040"/>
                </a:solidFill>
                <a:latin typeface="Calibri" panose="020F0502020204030204" pitchFamily="34" charset="0"/>
                <a:cs typeface="Calibri" panose="020F0502020204030204" pitchFamily="34" charset="0"/>
              </a:rPr>
              <a:t>0  and 10000</a:t>
            </a:r>
            <a:r>
              <a:rPr lang="en-US" sz="2200" spc="-100" dirty="0">
                <a:solidFill>
                  <a:srgbClr val="404040"/>
                </a:solidFill>
                <a:latin typeface="Calibri" panose="020F0502020204030204" pitchFamily="34" charset="0"/>
                <a:cs typeface="Calibri" panose="020F0502020204030204" pitchFamily="34" charset="0"/>
              </a:rPr>
              <a:t> </a:t>
            </a:r>
            <a:r>
              <a:rPr lang="en-US" sz="2200" dirty="0">
                <a:solidFill>
                  <a:srgbClr val="404040"/>
                </a:solidFill>
                <a:latin typeface="Calibri" panose="020F0502020204030204" pitchFamily="34" charset="0"/>
                <a:cs typeface="Calibri" panose="020F0502020204030204" pitchFamily="34" charset="0"/>
              </a:rPr>
              <a:t>kg. This can help to visualize the success </a:t>
            </a:r>
            <a:r>
              <a:rPr lang="en-US" sz="2200" spc="-10" dirty="0">
                <a:solidFill>
                  <a:srgbClr val="404040"/>
                </a:solidFill>
                <a:latin typeface="Calibri" panose="020F0502020204030204" pitchFamily="34" charset="0"/>
                <a:cs typeface="Calibri" panose="020F0502020204030204" pitchFamily="34" charset="0"/>
              </a:rPr>
              <a:t>rate </a:t>
            </a:r>
            <a:r>
              <a:rPr lang="en-US" sz="2200" spc="-20" dirty="0">
                <a:solidFill>
                  <a:srgbClr val="404040"/>
                </a:solidFill>
                <a:latin typeface="Calibri" panose="020F0502020204030204" pitchFamily="34" charset="0"/>
                <a:cs typeface="Calibri" panose="020F0502020204030204" pitchFamily="34" charset="0"/>
              </a:rPr>
              <a:t>across </a:t>
            </a:r>
            <a:r>
              <a:rPr lang="en-US" sz="2200" dirty="0">
                <a:solidFill>
                  <a:srgbClr val="404040"/>
                </a:solidFill>
                <a:latin typeface="Calibri" panose="020F0502020204030204" pitchFamily="34" charset="0"/>
                <a:cs typeface="Calibri" panose="020F0502020204030204" pitchFamily="34" charset="0"/>
              </a:rPr>
              <a:t>launch </a:t>
            </a:r>
            <a:r>
              <a:rPr lang="en-US" sz="2200" spc="-20" dirty="0">
                <a:solidFill>
                  <a:srgbClr val="404040"/>
                </a:solidFill>
                <a:latin typeface="Calibri" panose="020F0502020204030204" pitchFamily="34" charset="0"/>
                <a:cs typeface="Calibri" panose="020F0502020204030204" pitchFamily="34" charset="0"/>
              </a:rPr>
              <a:t>sites, </a:t>
            </a:r>
            <a:r>
              <a:rPr lang="en-US" sz="2200" spc="-10" dirty="0">
                <a:solidFill>
                  <a:srgbClr val="404040"/>
                </a:solidFill>
                <a:latin typeface="Calibri" panose="020F0502020204030204" pitchFamily="34" charset="0"/>
                <a:cs typeface="Calibri" panose="020F0502020204030204" pitchFamily="34" charset="0"/>
              </a:rPr>
              <a:t>payload </a:t>
            </a:r>
            <a:r>
              <a:rPr lang="en-US" sz="2200" spc="-5" dirty="0">
                <a:solidFill>
                  <a:srgbClr val="404040"/>
                </a:solidFill>
                <a:latin typeface="Calibri" panose="020F0502020204030204" pitchFamily="34" charset="0"/>
                <a:cs typeface="Calibri" panose="020F0502020204030204" pitchFamily="34" charset="0"/>
              </a:rPr>
              <a:t>mass,</a:t>
            </a:r>
            <a:r>
              <a:rPr lang="en-US" sz="2200" spc="15" dirty="0">
                <a:solidFill>
                  <a:srgbClr val="404040"/>
                </a:solidFill>
                <a:latin typeface="Calibri" panose="020F0502020204030204" pitchFamily="34" charset="0"/>
                <a:cs typeface="Calibri" panose="020F0502020204030204" pitchFamily="34" charset="0"/>
              </a:rPr>
              <a:t> </a:t>
            </a:r>
            <a:r>
              <a:rPr lang="en-US" sz="2200" dirty="0">
                <a:solidFill>
                  <a:srgbClr val="404040"/>
                </a:solidFill>
                <a:latin typeface="Calibri" panose="020F0502020204030204" pitchFamily="34" charset="0"/>
                <a:cs typeface="Calibri" panose="020F0502020204030204" pitchFamily="34" charset="0"/>
              </a:rPr>
              <a:t>as well as </a:t>
            </a:r>
            <a:r>
              <a:rPr lang="en-US" sz="2200" spc="-20" dirty="0">
                <a:solidFill>
                  <a:srgbClr val="404040"/>
                </a:solidFill>
                <a:latin typeface="Calibri" panose="020F0502020204030204" pitchFamily="34" charset="0"/>
                <a:cs typeface="Calibri" panose="020F0502020204030204" pitchFamily="34" charset="0"/>
              </a:rPr>
              <a:t>booster </a:t>
            </a:r>
            <a:r>
              <a:rPr lang="en-US" sz="2200" spc="-25" dirty="0">
                <a:solidFill>
                  <a:srgbClr val="404040"/>
                </a:solidFill>
                <a:latin typeface="Calibri" panose="020F0502020204030204" pitchFamily="34" charset="0"/>
                <a:cs typeface="Calibri" panose="020F0502020204030204" pitchFamily="34" charset="0"/>
              </a:rPr>
              <a:t>version</a:t>
            </a:r>
            <a:r>
              <a:rPr lang="en-US" sz="2200" dirty="0">
                <a:solidFill>
                  <a:srgbClr val="404040"/>
                </a:solidFill>
                <a:latin typeface="Calibri" panose="020F0502020204030204" pitchFamily="34" charset="0"/>
                <a:cs typeface="Calibri" panose="020F0502020204030204" pitchFamily="34" charset="0"/>
              </a:rPr>
              <a:t> </a:t>
            </a:r>
            <a:r>
              <a:rPr lang="en-US" sz="2200" spc="-45" dirty="0">
                <a:solidFill>
                  <a:srgbClr val="404040"/>
                </a:solidFill>
                <a:latin typeface="Calibri" panose="020F0502020204030204" pitchFamily="34" charset="0"/>
                <a:cs typeface="Calibri" panose="020F0502020204030204" pitchFamily="34" charset="0"/>
              </a:rPr>
              <a:t>category.</a:t>
            </a:r>
            <a:endParaRPr lang="en-US" sz="2200" dirty="0">
              <a:latin typeface="Calibri" panose="020F0502020204030204" pitchFamily="34" charset="0"/>
              <a:cs typeface="Calibri" panose="020F050202020403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Calibri" panose="020F0502020204030204" pitchFamily="34" charset="0"/>
                <a:cs typeface="Calibri" panose="020F0502020204030204" pitchFamily="34" charset="0"/>
              </a:rPr>
              <a:t>12. Build a Dashboard with </a:t>
            </a:r>
            <a:r>
              <a:rPr lang="en-US" b="1" dirty="0" err="1">
                <a:solidFill>
                  <a:srgbClr val="0B49CB"/>
                </a:solidFill>
                <a:latin typeface="Calibri" panose="020F0502020204030204" pitchFamily="34" charset="0"/>
                <a:cs typeface="Calibri" panose="020F0502020204030204" pitchFamily="34" charset="0"/>
              </a:rPr>
              <a:t>Plotly</a:t>
            </a:r>
            <a:r>
              <a:rPr lang="en-US" b="1" dirty="0">
                <a:solidFill>
                  <a:srgbClr val="0B49CB"/>
                </a:solidFill>
                <a:latin typeface="Calibri" panose="020F0502020204030204" pitchFamily="34" charset="0"/>
                <a:cs typeface="Calibri" panose="020F0502020204030204" pitchFamily="34" charset="0"/>
              </a:rPr>
              <a:t> Dash</a:t>
            </a: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20825"/>
            <a:ext cx="10687962" cy="4351338"/>
          </a:xfrm>
          <a:prstGeom prst="rect">
            <a:avLst/>
          </a:prstGeom>
        </p:spPr>
        <p:txBody>
          <a:bodyPr>
            <a:normAutofit/>
          </a:bodyPr>
          <a:lstStyle/>
          <a:p>
            <a:pPr>
              <a:lnSpc>
                <a:spcPct val="100000"/>
              </a:lnSpc>
              <a:spcBef>
                <a:spcPts val="0"/>
              </a:spcBef>
            </a:pPr>
            <a:r>
              <a:rPr lang="en-US" sz="2200" dirty="0">
                <a:solidFill>
                  <a:schemeClr val="accent3">
                    <a:lumMod val="25000"/>
                  </a:schemeClr>
                </a:solidFill>
                <a:latin typeface="Calibri" panose="020F0502020204030204" pitchFamily="34" charset="0"/>
                <a:cs typeface="Calibri" panose="020F0502020204030204" pitchFamily="34" charset="0"/>
              </a:rPr>
              <a:t>GitHub URL Reference:</a:t>
            </a:r>
            <a:br>
              <a:rPr lang="en-US" sz="2200" dirty="0">
                <a:solidFill>
                  <a:schemeClr val="accent3">
                    <a:lumMod val="25000"/>
                  </a:schemeClr>
                </a:solidFill>
                <a:latin typeface="Calibri" panose="020F0502020204030204" pitchFamily="34" charset="0"/>
                <a:cs typeface="Calibri" panose="020F0502020204030204" pitchFamily="34" charset="0"/>
              </a:rPr>
            </a:br>
            <a:r>
              <a:rPr lang="en-US" sz="1800" dirty="0">
                <a:solidFill>
                  <a:srgbClr val="1C7DDB"/>
                </a:solidFill>
                <a:latin typeface="Calibri" panose="020F0502020204030204" pitchFamily="34" charset="0"/>
                <a:cs typeface="Calibri" panose="020F0502020204030204" pitchFamily="34" charset="0"/>
                <a:hlinkClick r:id="rId3"/>
              </a:rPr>
              <a:t>https://github.com/Mr-Minion/IBM_Data_Science_Professional_Certificate/blob/main/Applied_Data_Science_Capstone/Module4/Machine_Learning_Prediction.ipynb</a:t>
            </a:r>
            <a:endParaRPr lang="en-US" sz="1800" dirty="0">
              <a:solidFill>
                <a:srgbClr val="1C7DDB"/>
              </a:solidFill>
              <a:latin typeface="Calibri" panose="020F0502020204030204" pitchFamily="34" charset="0"/>
              <a:cs typeface="Calibri" panose="020F0502020204030204" pitchFamily="34" charset="0"/>
            </a:endParaRPr>
          </a:p>
          <a:p>
            <a:pPr>
              <a:lnSpc>
                <a:spcPct val="100000"/>
              </a:lnSpc>
              <a:spcBef>
                <a:spcPts val="0"/>
              </a:spcBef>
            </a:pPr>
            <a:endParaRPr lang="en-US" sz="2200" dirty="0">
              <a:solidFill>
                <a:srgbClr val="1C7DDB"/>
              </a:solidFill>
              <a:latin typeface="Calibri" panose="020F0502020204030204" pitchFamily="34" charset="0"/>
              <a:cs typeface="Calibri" panose="020F050202020403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Calibri" panose="020F0502020204030204" pitchFamily="34" charset="0"/>
                <a:cs typeface="Calibri" panose="020F0502020204030204" pitchFamily="34" charset="0"/>
              </a:rPr>
              <a:t>13. Predictive Analysis (Classification)</a:t>
            </a:r>
          </a:p>
        </p:txBody>
      </p:sp>
      <p:sp>
        <p:nvSpPr>
          <p:cNvPr id="2" name="Rounded Rectangle 1">
            <a:extLst>
              <a:ext uri="{FF2B5EF4-FFF2-40B4-BE49-F238E27FC236}">
                <a16:creationId xmlns:a16="http://schemas.microsoft.com/office/drawing/2014/main" id="{079BFA77-A2D4-74FF-478F-5C414672080A}"/>
              </a:ext>
            </a:extLst>
          </p:cNvPr>
          <p:cNvSpPr/>
          <p:nvPr/>
        </p:nvSpPr>
        <p:spPr>
          <a:xfrm>
            <a:off x="512592" y="2969201"/>
            <a:ext cx="2248722" cy="1138486"/>
          </a:xfrm>
          <a:prstGeom prst="roundRect">
            <a:avLst/>
          </a:prstGeom>
          <a:solidFill>
            <a:srgbClr val="487BD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2700">
              <a:spcBef>
                <a:spcPts val="105"/>
              </a:spcBef>
            </a:pPr>
            <a:r>
              <a:rPr lang="en-US" sz="2000" b="1" spc="-5" dirty="0">
                <a:solidFill>
                  <a:srgbClr val="FFFFFF"/>
                </a:solidFill>
                <a:latin typeface="Calibri" panose="020F0502020204030204" pitchFamily="34" charset="0"/>
                <a:cs typeface="Calibri" panose="020F0502020204030204" pitchFamily="34" charset="0"/>
              </a:rPr>
              <a:t>Split </a:t>
            </a:r>
            <a:r>
              <a:rPr lang="en-US" sz="2000" b="1" dirty="0">
                <a:solidFill>
                  <a:srgbClr val="FFFFFF"/>
                </a:solidFill>
                <a:latin typeface="Calibri" panose="020F0502020204030204" pitchFamily="34" charset="0"/>
                <a:cs typeface="Calibri" panose="020F0502020204030204" pitchFamily="34" charset="0"/>
              </a:rPr>
              <a:t>label</a:t>
            </a:r>
            <a:r>
              <a:rPr lang="en-US" sz="2000" b="1" spc="-195" dirty="0">
                <a:solidFill>
                  <a:srgbClr val="FFFFFF"/>
                </a:solidFill>
                <a:latin typeface="Calibri" panose="020F0502020204030204" pitchFamily="34" charset="0"/>
                <a:cs typeface="Calibri" panose="020F0502020204030204" pitchFamily="34" charset="0"/>
              </a:rPr>
              <a:t> </a:t>
            </a:r>
            <a:r>
              <a:rPr lang="en-US" sz="2000" b="1" spc="-5" dirty="0">
                <a:solidFill>
                  <a:srgbClr val="FFFFFF"/>
                </a:solidFill>
                <a:latin typeface="Calibri" panose="020F0502020204030204" pitchFamily="34" charset="0"/>
                <a:cs typeface="Calibri" panose="020F0502020204030204" pitchFamily="34" charset="0"/>
              </a:rPr>
              <a:t>column</a:t>
            </a:r>
            <a:br>
              <a:rPr lang="en-US" sz="2000" b="1" spc="-5" dirty="0">
                <a:solidFill>
                  <a:srgbClr val="FFFFFF"/>
                </a:solidFill>
                <a:latin typeface="Calibri" panose="020F0502020204030204" pitchFamily="34" charset="0"/>
                <a:cs typeface="Calibri" panose="020F0502020204030204" pitchFamily="34" charset="0"/>
              </a:rPr>
            </a:br>
            <a:r>
              <a:rPr lang="en-US" sz="2000" b="1" dirty="0">
                <a:solidFill>
                  <a:srgbClr val="FFFFFF"/>
                </a:solidFill>
                <a:latin typeface="Calibri" panose="020F0502020204030204" pitchFamily="34" charset="0"/>
                <a:cs typeface="Calibri" panose="020F0502020204030204" pitchFamily="34" charset="0"/>
              </a:rPr>
              <a:t>‘Class’ </a:t>
            </a:r>
            <a:r>
              <a:rPr lang="en-US" sz="2000" b="1" spc="-15" dirty="0">
                <a:solidFill>
                  <a:srgbClr val="FFFFFF"/>
                </a:solidFill>
                <a:latin typeface="Calibri" panose="020F0502020204030204" pitchFamily="34" charset="0"/>
                <a:cs typeface="Calibri" panose="020F0502020204030204" pitchFamily="34" charset="0"/>
              </a:rPr>
              <a:t>from</a:t>
            </a:r>
            <a:r>
              <a:rPr lang="en-US" sz="2000" b="1" spc="-200" dirty="0">
                <a:solidFill>
                  <a:srgbClr val="FFFFFF"/>
                </a:solidFill>
                <a:latin typeface="Calibri" panose="020F0502020204030204" pitchFamily="34" charset="0"/>
                <a:cs typeface="Calibri" panose="020F0502020204030204" pitchFamily="34" charset="0"/>
              </a:rPr>
              <a:t> </a:t>
            </a:r>
            <a:r>
              <a:rPr lang="en-US" sz="2000" b="1" spc="-15" dirty="0">
                <a:solidFill>
                  <a:srgbClr val="FFFFFF"/>
                </a:solidFill>
                <a:latin typeface="Calibri" panose="020F0502020204030204" pitchFamily="34" charset="0"/>
                <a:cs typeface="Calibri" panose="020F0502020204030204" pitchFamily="34" charset="0"/>
              </a:rPr>
              <a:t>dataset</a:t>
            </a:r>
            <a:endParaRPr lang="en-US" sz="2000" b="1" dirty="0">
              <a:latin typeface="Calibri" panose="020F0502020204030204" pitchFamily="34" charset="0"/>
              <a:cs typeface="Calibri" panose="020F0502020204030204" pitchFamily="34" charset="0"/>
            </a:endParaRPr>
          </a:p>
        </p:txBody>
      </p:sp>
      <p:sp>
        <p:nvSpPr>
          <p:cNvPr id="6" name="Rounded Rectangle 5">
            <a:extLst>
              <a:ext uri="{FF2B5EF4-FFF2-40B4-BE49-F238E27FC236}">
                <a16:creationId xmlns:a16="http://schemas.microsoft.com/office/drawing/2014/main" id="{562655F2-7C68-AB1B-B9FC-7E0AF4C13A12}"/>
              </a:ext>
            </a:extLst>
          </p:cNvPr>
          <p:cNvSpPr/>
          <p:nvPr/>
        </p:nvSpPr>
        <p:spPr>
          <a:xfrm>
            <a:off x="512592" y="4689913"/>
            <a:ext cx="2248722" cy="1138485"/>
          </a:xfrm>
          <a:prstGeom prst="roundRect">
            <a:avLst/>
          </a:prstGeom>
          <a:solidFill>
            <a:srgbClr val="487BD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2700" marR="5080" indent="4445">
              <a:lnSpc>
                <a:spcPct val="91600"/>
              </a:lnSpc>
              <a:spcBef>
                <a:spcPts val="250"/>
              </a:spcBef>
            </a:pPr>
            <a:r>
              <a:rPr lang="en-US" sz="2000" b="1" dirty="0">
                <a:solidFill>
                  <a:srgbClr val="FFFFFF"/>
                </a:solidFill>
                <a:latin typeface="Calibri" panose="020F0502020204030204" pitchFamily="34" charset="0"/>
                <a:cs typeface="Calibri" panose="020F0502020204030204" pitchFamily="34" charset="0"/>
              </a:rPr>
              <a:t>Fit and transform features by </a:t>
            </a:r>
            <a:r>
              <a:rPr lang="en-US" sz="2000" b="1" dirty="0" err="1">
                <a:solidFill>
                  <a:srgbClr val="FFFFFF"/>
                </a:solidFill>
                <a:latin typeface="Calibri" panose="020F0502020204030204" pitchFamily="34" charset="0"/>
                <a:cs typeface="Calibri" panose="020F0502020204030204" pitchFamily="34" charset="0"/>
              </a:rPr>
              <a:t>StandardScaler</a:t>
            </a:r>
            <a:endParaRPr lang="en-US" sz="2000" b="1" dirty="0">
              <a:latin typeface="Calibri" panose="020F0502020204030204" pitchFamily="34" charset="0"/>
              <a:cs typeface="Calibri" panose="020F0502020204030204" pitchFamily="34" charset="0"/>
            </a:endParaRPr>
          </a:p>
        </p:txBody>
      </p:sp>
      <p:sp>
        <p:nvSpPr>
          <p:cNvPr id="7" name="Rounded Rectangle 6">
            <a:extLst>
              <a:ext uri="{FF2B5EF4-FFF2-40B4-BE49-F238E27FC236}">
                <a16:creationId xmlns:a16="http://schemas.microsoft.com/office/drawing/2014/main" id="{E1C359B1-210F-CF19-F649-E9D740974B51}"/>
              </a:ext>
            </a:extLst>
          </p:cNvPr>
          <p:cNvSpPr/>
          <p:nvPr/>
        </p:nvSpPr>
        <p:spPr>
          <a:xfrm>
            <a:off x="3223050" y="4689915"/>
            <a:ext cx="2536587" cy="1138485"/>
          </a:xfrm>
          <a:prstGeom prst="roundRect">
            <a:avLst/>
          </a:prstGeom>
          <a:solidFill>
            <a:srgbClr val="487BD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2700" marR="5080">
              <a:lnSpc>
                <a:spcPct val="89800"/>
              </a:lnSpc>
              <a:spcBef>
                <a:spcPts val="280"/>
              </a:spcBef>
            </a:pPr>
            <a:r>
              <a:rPr lang="en-US" sz="2000" b="1" spc="-10" dirty="0">
                <a:solidFill>
                  <a:srgbClr val="FFFFFF"/>
                </a:solidFill>
                <a:latin typeface="Calibri" panose="020F0502020204030204" pitchFamily="34" charset="0"/>
                <a:cs typeface="Calibri" panose="020F0502020204030204" pitchFamily="34" charset="0"/>
              </a:rPr>
              <a:t>Split data for train and test part</a:t>
            </a:r>
            <a:endParaRPr lang="en-US" sz="2000" b="1" dirty="0">
              <a:latin typeface="Calibri" panose="020F0502020204030204" pitchFamily="34" charset="0"/>
              <a:cs typeface="Calibri" panose="020F0502020204030204" pitchFamily="34" charset="0"/>
            </a:endParaRPr>
          </a:p>
        </p:txBody>
      </p:sp>
      <p:sp>
        <p:nvSpPr>
          <p:cNvPr id="8" name="Rounded Rectangle 7">
            <a:extLst>
              <a:ext uri="{FF2B5EF4-FFF2-40B4-BE49-F238E27FC236}">
                <a16:creationId xmlns:a16="http://schemas.microsoft.com/office/drawing/2014/main" id="{8E4E9726-EE88-EAEC-5973-DAB3D00A43F7}"/>
              </a:ext>
            </a:extLst>
          </p:cNvPr>
          <p:cNvSpPr/>
          <p:nvPr/>
        </p:nvSpPr>
        <p:spPr>
          <a:xfrm>
            <a:off x="6216763" y="2969201"/>
            <a:ext cx="2707104" cy="1138485"/>
          </a:xfrm>
          <a:prstGeom prst="roundRect">
            <a:avLst/>
          </a:prstGeom>
          <a:solidFill>
            <a:srgbClr val="487BD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2700">
              <a:lnSpc>
                <a:spcPct val="100000"/>
              </a:lnSpc>
              <a:spcBef>
                <a:spcPts val="105"/>
              </a:spcBef>
            </a:pPr>
            <a:r>
              <a:rPr lang="en-US" sz="2000" b="1" dirty="0">
                <a:solidFill>
                  <a:srgbClr val="FFFFFF"/>
                </a:solidFill>
                <a:latin typeface="Calibri" panose="020F0502020204030204" pitchFamily="34" charset="0"/>
                <a:cs typeface="Calibri" panose="020F0502020204030204" pitchFamily="34" charset="0"/>
              </a:rPr>
              <a:t>Use</a:t>
            </a:r>
            <a:r>
              <a:rPr lang="en-US" sz="2000" b="1" spc="-100" dirty="0">
                <a:solidFill>
                  <a:srgbClr val="FFFFFF"/>
                </a:solidFill>
                <a:latin typeface="Calibri" panose="020F0502020204030204" pitchFamily="34" charset="0"/>
                <a:cs typeface="Calibri" panose="020F0502020204030204" pitchFamily="34" charset="0"/>
              </a:rPr>
              <a:t> </a:t>
            </a:r>
            <a:r>
              <a:rPr lang="en-US" sz="2000" b="1" spc="-10" dirty="0" err="1">
                <a:solidFill>
                  <a:srgbClr val="FFFFFF"/>
                </a:solidFill>
                <a:latin typeface="Calibri" panose="020F0502020204030204" pitchFamily="34" charset="0"/>
                <a:cs typeface="Calibri" panose="020F0502020204030204" pitchFamily="34" charset="0"/>
              </a:rPr>
              <a:t>GridSearchCV</a:t>
            </a:r>
            <a:r>
              <a:rPr lang="en-US" sz="2000" b="1" spc="-10" dirty="0">
                <a:solidFill>
                  <a:srgbClr val="FFFFFF"/>
                </a:solidFill>
                <a:latin typeface="Calibri" panose="020F0502020204030204" pitchFamily="34" charset="0"/>
                <a:cs typeface="Calibri" panose="020F0502020204030204" pitchFamily="34" charset="0"/>
              </a:rPr>
              <a:t> on </a:t>
            </a:r>
            <a:r>
              <a:rPr lang="en-US" sz="2000" b="1" spc="-10" dirty="0" err="1">
                <a:solidFill>
                  <a:srgbClr val="FFFFFF"/>
                </a:solidFill>
                <a:latin typeface="Calibri" panose="020F0502020204030204" pitchFamily="34" charset="0"/>
                <a:cs typeface="Calibri" panose="020F0502020204030204" pitchFamily="34" charset="0"/>
              </a:rPr>
              <a:t>LogReg</a:t>
            </a:r>
            <a:r>
              <a:rPr lang="en-US" sz="2000" b="1" spc="-10" dirty="0">
                <a:solidFill>
                  <a:srgbClr val="FFFFFF"/>
                </a:solidFill>
                <a:latin typeface="Calibri" panose="020F0502020204030204" pitchFamily="34" charset="0"/>
                <a:cs typeface="Calibri" panose="020F0502020204030204" pitchFamily="34" charset="0"/>
              </a:rPr>
              <a:t>, SVM, Decision Tree, KNN Model</a:t>
            </a:r>
            <a:endParaRPr lang="en-US" sz="2000" b="1" dirty="0">
              <a:latin typeface="Calibri" panose="020F0502020204030204" pitchFamily="34" charset="0"/>
              <a:cs typeface="Calibri" panose="020F0502020204030204" pitchFamily="34" charset="0"/>
            </a:endParaRPr>
          </a:p>
        </p:txBody>
      </p:sp>
      <p:sp>
        <p:nvSpPr>
          <p:cNvPr id="9" name="Rounded Rectangle 8">
            <a:extLst>
              <a:ext uri="{FF2B5EF4-FFF2-40B4-BE49-F238E27FC236}">
                <a16:creationId xmlns:a16="http://schemas.microsoft.com/office/drawing/2014/main" id="{D625F584-55A5-CB2B-465D-0FE6DB75E553}"/>
              </a:ext>
            </a:extLst>
          </p:cNvPr>
          <p:cNvSpPr/>
          <p:nvPr/>
        </p:nvSpPr>
        <p:spPr>
          <a:xfrm>
            <a:off x="6219067" y="4689912"/>
            <a:ext cx="2704799" cy="1138485"/>
          </a:xfrm>
          <a:prstGeom prst="roundRect">
            <a:avLst/>
          </a:prstGeom>
          <a:solidFill>
            <a:srgbClr val="487BD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75" marR="5080" indent="-3175">
              <a:lnSpc>
                <a:spcPts val="2420"/>
              </a:lnSpc>
              <a:spcBef>
                <a:spcPts val="359"/>
              </a:spcBef>
            </a:pPr>
            <a:r>
              <a:rPr lang="en-US" sz="2000" b="1" spc="-20" dirty="0">
                <a:solidFill>
                  <a:srgbClr val="FFFFFF"/>
                </a:solidFill>
                <a:latin typeface="Calibri" panose="020F0502020204030204" pitchFamily="34" charset="0"/>
                <a:cs typeface="Calibri" panose="020F0502020204030204" pitchFamily="34" charset="0"/>
              </a:rPr>
              <a:t>Score models on split test sets</a:t>
            </a:r>
            <a:endParaRPr lang="en-US" sz="2000" b="1" dirty="0">
              <a:latin typeface="Calibri" panose="020F0502020204030204" pitchFamily="34" charset="0"/>
              <a:cs typeface="Calibri" panose="020F0502020204030204" pitchFamily="34" charset="0"/>
            </a:endParaRPr>
          </a:p>
        </p:txBody>
      </p:sp>
      <p:sp>
        <p:nvSpPr>
          <p:cNvPr id="10" name="Rounded Rectangle 9">
            <a:extLst>
              <a:ext uri="{FF2B5EF4-FFF2-40B4-BE49-F238E27FC236}">
                <a16:creationId xmlns:a16="http://schemas.microsoft.com/office/drawing/2014/main" id="{71A91360-11C0-0394-D3CD-361BC9B39690}"/>
              </a:ext>
            </a:extLst>
          </p:cNvPr>
          <p:cNvSpPr/>
          <p:nvPr/>
        </p:nvSpPr>
        <p:spPr>
          <a:xfrm>
            <a:off x="3220745" y="2969203"/>
            <a:ext cx="2536587" cy="1138485"/>
          </a:xfrm>
          <a:prstGeom prst="roundRect">
            <a:avLst/>
          </a:prstGeom>
          <a:solidFill>
            <a:srgbClr val="487BD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2700">
              <a:spcBef>
                <a:spcPts val="100"/>
              </a:spcBef>
            </a:pPr>
            <a:r>
              <a:rPr lang="en-US" sz="2000" b="1" spc="-10" dirty="0" err="1">
                <a:solidFill>
                  <a:srgbClr val="FFFFFF"/>
                </a:solidFill>
                <a:latin typeface="Calibri" panose="020F0502020204030204" pitchFamily="34" charset="0"/>
                <a:cs typeface="Calibri" panose="020F0502020204030204" pitchFamily="34" charset="0"/>
              </a:rPr>
              <a:t>GridSearchCV</a:t>
            </a:r>
            <a:r>
              <a:rPr lang="en-US" sz="2000" b="1" spc="-5" dirty="0">
                <a:solidFill>
                  <a:srgbClr val="FFFFFF"/>
                </a:solidFill>
                <a:latin typeface="Calibri" panose="020F0502020204030204" pitchFamily="34" charset="0"/>
                <a:cs typeface="Calibri" panose="020F0502020204030204" pitchFamily="34" charset="0"/>
              </a:rPr>
              <a:t>(cv=10) to find  optimal</a:t>
            </a:r>
            <a:r>
              <a:rPr lang="en-US" sz="2000" b="1" spc="-155" dirty="0">
                <a:solidFill>
                  <a:srgbClr val="FFFFFF"/>
                </a:solidFill>
                <a:latin typeface="Calibri" panose="020F0502020204030204" pitchFamily="34" charset="0"/>
                <a:cs typeface="Calibri" panose="020F0502020204030204" pitchFamily="34" charset="0"/>
              </a:rPr>
              <a:t> </a:t>
            </a:r>
            <a:r>
              <a:rPr lang="en-US" sz="2000" b="1" spc="-20" dirty="0">
                <a:solidFill>
                  <a:srgbClr val="FFFFFF"/>
                </a:solidFill>
                <a:latin typeface="Calibri" panose="020F0502020204030204" pitchFamily="34" charset="0"/>
                <a:cs typeface="Calibri" panose="020F0502020204030204" pitchFamily="34" charset="0"/>
              </a:rPr>
              <a:t>parameters</a:t>
            </a:r>
            <a:endParaRPr lang="en-US" sz="2000" b="1" dirty="0">
              <a:latin typeface="Calibri" panose="020F0502020204030204" pitchFamily="34" charset="0"/>
              <a:cs typeface="Calibri" panose="020F0502020204030204" pitchFamily="34" charset="0"/>
            </a:endParaRPr>
          </a:p>
        </p:txBody>
      </p:sp>
      <p:cxnSp>
        <p:nvCxnSpPr>
          <p:cNvPr id="11" name="Straight Arrow Connector 10">
            <a:extLst>
              <a:ext uri="{FF2B5EF4-FFF2-40B4-BE49-F238E27FC236}">
                <a16:creationId xmlns:a16="http://schemas.microsoft.com/office/drawing/2014/main" id="{D364FED8-3327-C0D0-CE6C-73AE9BD959F8}"/>
              </a:ext>
            </a:extLst>
          </p:cNvPr>
          <p:cNvCxnSpPr>
            <a:cxnSpLocks/>
            <a:stCxn id="2" idx="2"/>
            <a:endCxn id="6" idx="0"/>
          </p:cNvCxnSpPr>
          <p:nvPr/>
        </p:nvCxnSpPr>
        <p:spPr>
          <a:xfrm>
            <a:off x="1636953" y="4107687"/>
            <a:ext cx="0" cy="58222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5DCFF3E-AE90-1622-1B64-57DB88BC2E79}"/>
              </a:ext>
            </a:extLst>
          </p:cNvPr>
          <p:cNvCxnSpPr>
            <a:cxnSpLocks/>
            <a:stCxn id="6" idx="3"/>
            <a:endCxn id="7" idx="1"/>
          </p:cNvCxnSpPr>
          <p:nvPr/>
        </p:nvCxnSpPr>
        <p:spPr>
          <a:xfrm>
            <a:off x="2761314" y="5259156"/>
            <a:ext cx="461736" cy="2"/>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70FD011-F744-4FF4-F982-07F96F2E5E6E}"/>
              </a:ext>
            </a:extLst>
          </p:cNvPr>
          <p:cNvCxnSpPr>
            <a:stCxn id="7" idx="0"/>
            <a:endCxn id="10" idx="2"/>
          </p:cNvCxnSpPr>
          <p:nvPr/>
        </p:nvCxnSpPr>
        <p:spPr>
          <a:xfrm flipH="1" flipV="1">
            <a:off x="4489039" y="4107688"/>
            <a:ext cx="2305" cy="582227"/>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01F8BAC-D60B-4F71-0785-8DB5C63CD31A}"/>
              </a:ext>
            </a:extLst>
          </p:cNvPr>
          <p:cNvCxnSpPr>
            <a:cxnSpLocks/>
            <a:stCxn id="8" idx="2"/>
            <a:endCxn id="9" idx="0"/>
          </p:cNvCxnSpPr>
          <p:nvPr/>
        </p:nvCxnSpPr>
        <p:spPr>
          <a:xfrm>
            <a:off x="7570315" y="4107686"/>
            <a:ext cx="1152" cy="58222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1FFB16F-6F30-8178-5108-B857511BFF5B}"/>
              </a:ext>
            </a:extLst>
          </p:cNvPr>
          <p:cNvCxnSpPr>
            <a:cxnSpLocks/>
            <a:stCxn id="10" idx="3"/>
            <a:endCxn id="8" idx="1"/>
          </p:cNvCxnSpPr>
          <p:nvPr/>
        </p:nvCxnSpPr>
        <p:spPr>
          <a:xfrm flipV="1">
            <a:off x="5757332" y="3538444"/>
            <a:ext cx="459431" cy="2"/>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0689F15F-4C27-78A8-9D1B-441D5778738C}"/>
              </a:ext>
            </a:extLst>
          </p:cNvPr>
          <p:cNvSpPr/>
          <p:nvPr/>
        </p:nvSpPr>
        <p:spPr>
          <a:xfrm>
            <a:off x="9382145" y="4689915"/>
            <a:ext cx="2541204" cy="1138485"/>
          </a:xfrm>
          <a:prstGeom prst="roundRect">
            <a:avLst/>
          </a:prstGeom>
          <a:solidFill>
            <a:srgbClr val="487BD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2700" marR="5080" indent="-1270">
              <a:lnSpc>
                <a:spcPct val="91000"/>
              </a:lnSpc>
              <a:spcBef>
                <a:spcPts val="260"/>
              </a:spcBef>
            </a:pPr>
            <a:r>
              <a:rPr lang="en-US" sz="2000" b="1" spc="-20" dirty="0">
                <a:solidFill>
                  <a:srgbClr val="FFFFFF"/>
                </a:solidFill>
                <a:latin typeface="Calibri" panose="020F0502020204030204" pitchFamily="34" charset="0"/>
                <a:cs typeface="Calibri" panose="020F0502020204030204" pitchFamily="34" charset="0"/>
              </a:rPr>
              <a:t>Confusion matrix for all models</a:t>
            </a:r>
            <a:endParaRPr lang="en-US" sz="2000" b="1" dirty="0">
              <a:latin typeface="Calibri" panose="020F0502020204030204" pitchFamily="34" charset="0"/>
              <a:cs typeface="Calibri" panose="020F0502020204030204" pitchFamily="34" charset="0"/>
            </a:endParaRPr>
          </a:p>
        </p:txBody>
      </p:sp>
      <p:cxnSp>
        <p:nvCxnSpPr>
          <p:cNvPr id="17" name="Straight Arrow Connector 16">
            <a:extLst>
              <a:ext uri="{FF2B5EF4-FFF2-40B4-BE49-F238E27FC236}">
                <a16:creationId xmlns:a16="http://schemas.microsoft.com/office/drawing/2014/main" id="{9C044995-D56A-1CF3-EC9C-7D37B9645834}"/>
              </a:ext>
            </a:extLst>
          </p:cNvPr>
          <p:cNvCxnSpPr>
            <a:cxnSpLocks/>
            <a:stCxn id="9" idx="3"/>
            <a:endCxn id="16" idx="1"/>
          </p:cNvCxnSpPr>
          <p:nvPr/>
        </p:nvCxnSpPr>
        <p:spPr>
          <a:xfrm>
            <a:off x="8923866" y="5259155"/>
            <a:ext cx="458279" cy="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20D0D4FA-0B9E-727F-DA1E-6636174DAFB3}"/>
              </a:ext>
            </a:extLst>
          </p:cNvPr>
          <p:cNvSpPr/>
          <p:nvPr/>
        </p:nvSpPr>
        <p:spPr>
          <a:xfrm>
            <a:off x="9382145" y="2969201"/>
            <a:ext cx="2541204" cy="1138485"/>
          </a:xfrm>
          <a:prstGeom prst="roundRect">
            <a:avLst/>
          </a:prstGeom>
          <a:solidFill>
            <a:srgbClr val="487BD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23825" marR="5080" indent="-111760">
              <a:lnSpc>
                <a:spcPts val="2000"/>
              </a:lnSpc>
              <a:spcBef>
                <a:spcPts val="200"/>
              </a:spcBef>
            </a:pPr>
            <a:r>
              <a:rPr lang="en-US" sz="2000" b="1" dirty="0" err="1">
                <a:solidFill>
                  <a:srgbClr val="FFFFFF"/>
                </a:solidFill>
                <a:latin typeface="Calibri" panose="020F0502020204030204" pitchFamily="34" charset="0"/>
                <a:cs typeface="Calibri" panose="020F0502020204030204" pitchFamily="34" charset="0"/>
              </a:rPr>
              <a:t>Barplot</a:t>
            </a:r>
            <a:r>
              <a:rPr lang="en-US" sz="2000" b="1" dirty="0">
                <a:solidFill>
                  <a:srgbClr val="FFFFFF"/>
                </a:solidFill>
                <a:latin typeface="Calibri" panose="020F0502020204030204" pitchFamily="34" charset="0"/>
                <a:cs typeface="Calibri" panose="020F0502020204030204" pitchFamily="34" charset="0"/>
              </a:rPr>
              <a:t> </a:t>
            </a:r>
            <a:r>
              <a:rPr lang="en-US" sz="2000" b="1" spc="-5" dirty="0">
                <a:solidFill>
                  <a:srgbClr val="FFFFFF"/>
                </a:solidFill>
                <a:latin typeface="Calibri" panose="020F0502020204030204" pitchFamily="34" charset="0"/>
                <a:cs typeface="Calibri" panose="020F0502020204030204" pitchFamily="34" charset="0"/>
              </a:rPr>
              <a:t>to</a:t>
            </a:r>
            <a:r>
              <a:rPr lang="en-US" sz="2000" b="1" spc="-155" dirty="0">
                <a:solidFill>
                  <a:srgbClr val="FFFFFF"/>
                </a:solidFill>
                <a:latin typeface="Calibri" panose="020F0502020204030204" pitchFamily="34" charset="0"/>
                <a:cs typeface="Calibri" panose="020F0502020204030204" pitchFamily="34" charset="0"/>
              </a:rPr>
              <a:t> </a:t>
            </a:r>
            <a:r>
              <a:rPr lang="en-US" sz="2000" b="1" spc="-20" dirty="0">
                <a:solidFill>
                  <a:srgbClr val="FFFFFF"/>
                </a:solidFill>
                <a:latin typeface="Calibri" panose="020F0502020204030204" pitchFamily="34" charset="0"/>
                <a:cs typeface="Calibri" panose="020F0502020204030204" pitchFamily="34" charset="0"/>
              </a:rPr>
              <a:t>compare  </a:t>
            </a:r>
            <a:r>
              <a:rPr lang="en-US" sz="2000" b="1" spc="-10" dirty="0">
                <a:solidFill>
                  <a:srgbClr val="FFFFFF"/>
                </a:solidFill>
                <a:latin typeface="Calibri" panose="020F0502020204030204" pitchFamily="34" charset="0"/>
                <a:cs typeface="Calibri" panose="020F0502020204030204" pitchFamily="34" charset="0"/>
              </a:rPr>
              <a:t>scores </a:t>
            </a:r>
            <a:r>
              <a:rPr lang="en-US" sz="2000" b="1" dirty="0">
                <a:solidFill>
                  <a:srgbClr val="FFFFFF"/>
                </a:solidFill>
                <a:latin typeface="Calibri" panose="020F0502020204030204" pitchFamily="34" charset="0"/>
                <a:cs typeface="Calibri" panose="020F0502020204030204" pitchFamily="34" charset="0"/>
              </a:rPr>
              <a:t>of</a:t>
            </a:r>
            <a:r>
              <a:rPr lang="en-US" sz="2000" b="1" spc="-150" dirty="0">
                <a:solidFill>
                  <a:srgbClr val="FFFFFF"/>
                </a:solidFill>
                <a:latin typeface="Calibri" panose="020F0502020204030204" pitchFamily="34" charset="0"/>
                <a:cs typeface="Calibri" panose="020F0502020204030204" pitchFamily="34" charset="0"/>
              </a:rPr>
              <a:t> </a:t>
            </a:r>
            <a:r>
              <a:rPr lang="en-US" sz="2000" b="1" dirty="0">
                <a:solidFill>
                  <a:srgbClr val="FFFFFF"/>
                </a:solidFill>
                <a:latin typeface="Calibri" panose="020F0502020204030204" pitchFamily="34" charset="0"/>
                <a:cs typeface="Calibri" panose="020F0502020204030204" pitchFamily="34" charset="0"/>
              </a:rPr>
              <a:t>models</a:t>
            </a:r>
            <a:endParaRPr lang="en-US" sz="2000" b="1" dirty="0">
              <a:latin typeface="Calibri" panose="020F0502020204030204" pitchFamily="34" charset="0"/>
              <a:cs typeface="Calibri" panose="020F0502020204030204" pitchFamily="34" charset="0"/>
            </a:endParaRPr>
          </a:p>
        </p:txBody>
      </p:sp>
      <p:cxnSp>
        <p:nvCxnSpPr>
          <p:cNvPr id="33" name="Straight Arrow Connector 32">
            <a:extLst>
              <a:ext uri="{FF2B5EF4-FFF2-40B4-BE49-F238E27FC236}">
                <a16:creationId xmlns:a16="http://schemas.microsoft.com/office/drawing/2014/main" id="{51E90028-CCD7-D051-A870-370D6B027022}"/>
              </a:ext>
            </a:extLst>
          </p:cNvPr>
          <p:cNvCxnSpPr>
            <a:cxnSpLocks/>
            <a:stCxn id="16" idx="0"/>
            <a:endCxn id="32" idx="2"/>
          </p:cNvCxnSpPr>
          <p:nvPr/>
        </p:nvCxnSpPr>
        <p:spPr>
          <a:xfrm flipV="1">
            <a:off x="10652747" y="4107686"/>
            <a:ext cx="0" cy="58222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Calibri" panose="020F0502020204030204" pitchFamily="34" charset="0"/>
                <a:cs typeface="Calibri" panose="020F0502020204030204" pitchFamily="34" charset="0"/>
              </a:rPr>
              <a:t>Exploratory data analysis results</a:t>
            </a:r>
          </a:p>
          <a:p>
            <a:pPr>
              <a:lnSpc>
                <a:spcPct val="100000"/>
              </a:lnSpc>
              <a:spcBef>
                <a:spcPts val="1400"/>
              </a:spcBef>
            </a:pPr>
            <a:r>
              <a:rPr lang="en-US" sz="2200" dirty="0">
                <a:solidFill>
                  <a:schemeClr val="accent3">
                    <a:lumMod val="25000"/>
                  </a:schemeClr>
                </a:solidFill>
                <a:latin typeface="Calibri" panose="020F0502020204030204" pitchFamily="34" charset="0"/>
                <a:cs typeface="Calibri" panose="020F050202020403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Calibri" panose="020F0502020204030204" pitchFamily="34" charset="0"/>
                <a:cs typeface="Calibri" panose="020F0502020204030204" pitchFamily="34" charset="0"/>
              </a:rPr>
              <a:t>Predictive analysis results</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Calibri" panose="020F0502020204030204" pitchFamily="34" charset="0"/>
                <a:cs typeface="Calibri" panose="020F0502020204030204" pitchFamily="34" charset="0"/>
              </a:rPr>
              <a:t>14. Results</a:t>
            </a:r>
          </a:p>
        </p:txBody>
      </p:sp>
      <p:pic>
        <p:nvPicPr>
          <p:cNvPr id="3" name="Graphic 2" descr="Presentation with pie chart with solid fill">
            <a:extLst>
              <a:ext uri="{FF2B5EF4-FFF2-40B4-BE49-F238E27FC236}">
                <a16:creationId xmlns:a16="http://schemas.microsoft.com/office/drawing/2014/main" id="{2CEF224A-D6D8-8DBA-09D3-BA698CB1F6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09850" y="1416682"/>
            <a:ext cx="3441025" cy="3441025"/>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269998" y="4687979"/>
            <a:ext cx="10187974" cy="1458476"/>
          </a:xfrm>
          <a:prstGeom prst="rect">
            <a:avLst/>
          </a:prstGeom>
        </p:spPr>
        <p:txBody>
          <a:bodyPr>
            <a:noAutofit/>
          </a:bodyPr>
          <a:lstStyle/>
          <a:p>
            <a:pPr marL="215900" marR="5080" indent="-215900" algn="just">
              <a:lnSpc>
                <a:spcPct val="120900"/>
              </a:lnSpc>
              <a:spcBef>
                <a:spcPts val="105"/>
              </a:spcBef>
            </a:pPr>
            <a:r>
              <a:rPr lang="en-US" sz="2200" spc="-20" dirty="0">
                <a:latin typeface="Calibri" panose="020F0502020204030204" pitchFamily="34" charset="0"/>
                <a:cs typeface="Calibri" panose="020F0502020204030204" pitchFamily="34" charset="0"/>
              </a:rPr>
              <a:t>An increased success rate over time (by increased </a:t>
            </a:r>
            <a:r>
              <a:rPr lang="en-US" sz="2200" spc="-10" dirty="0">
                <a:latin typeface="Calibri" panose="020F0502020204030204" pitchFamily="34" charset="0"/>
                <a:cs typeface="Calibri" panose="020F0502020204030204" pitchFamily="34" charset="0"/>
              </a:rPr>
              <a:t>Flight </a:t>
            </a:r>
            <a:r>
              <a:rPr lang="en-US" sz="2200" spc="-5" dirty="0">
                <a:latin typeface="Calibri" panose="020F0502020204030204" pitchFamily="34" charset="0"/>
                <a:cs typeface="Calibri" panose="020F0502020204030204" pitchFamily="34" charset="0"/>
              </a:rPr>
              <a:t>Number) is shown.</a:t>
            </a:r>
          </a:p>
          <a:p>
            <a:pPr marL="215900" marR="5080" indent="-215900" algn="just">
              <a:lnSpc>
                <a:spcPct val="120900"/>
              </a:lnSpc>
              <a:spcBef>
                <a:spcPts val="105"/>
              </a:spcBef>
            </a:pPr>
            <a:r>
              <a:rPr lang="en-US" sz="2200" spc="-25" dirty="0">
                <a:latin typeface="Calibri" panose="020F0502020204030204" pitchFamily="34" charset="0"/>
                <a:cs typeface="Calibri" panose="020F0502020204030204" pitchFamily="34" charset="0"/>
              </a:rPr>
              <a:t>A breakthrough is shown at </a:t>
            </a:r>
            <a:r>
              <a:rPr lang="en-US" sz="2200" spc="-20" dirty="0">
                <a:latin typeface="Calibri" panose="020F0502020204030204" pitchFamily="34" charset="0"/>
                <a:cs typeface="Calibri" panose="020F0502020204030204" pitchFamily="34" charset="0"/>
              </a:rPr>
              <a:t>around </a:t>
            </a:r>
            <a:r>
              <a:rPr lang="en-US" sz="2200" spc="-10" dirty="0">
                <a:latin typeface="Calibri" panose="020F0502020204030204" pitchFamily="34" charset="0"/>
                <a:cs typeface="Calibri" panose="020F0502020204030204" pitchFamily="34" charset="0"/>
              </a:rPr>
              <a:t>flight </a:t>
            </a:r>
            <a:r>
              <a:rPr lang="en-US" sz="2200" spc="-15" dirty="0">
                <a:latin typeface="Calibri" panose="020F0502020204030204" pitchFamily="34" charset="0"/>
                <a:cs typeface="Calibri" panose="020F0502020204030204" pitchFamily="34" charset="0"/>
              </a:rPr>
              <a:t>20, with a significantly </a:t>
            </a:r>
            <a:r>
              <a:rPr lang="en-US" sz="2200" spc="-20" dirty="0">
                <a:latin typeface="Calibri" panose="020F0502020204030204" pitchFamily="34" charset="0"/>
                <a:cs typeface="Calibri" panose="020F0502020204030204" pitchFamily="34" charset="0"/>
              </a:rPr>
              <a:t>increased </a:t>
            </a:r>
            <a:r>
              <a:rPr lang="en-US" sz="2200" spc="-15" dirty="0">
                <a:latin typeface="Calibri" panose="020F0502020204030204" pitchFamily="34" charset="0"/>
                <a:cs typeface="Calibri" panose="020F0502020204030204" pitchFamily="34" charset="0"/>
              </a:rPr>
              <a:t>success </a:t>
            </a:r>
            <a:r>
              <a:rPr lang="en-US" sz="2200" spc="-25" dirty="0">
                <a:latin typeface="Calibri" panose="020F0502020204030204" pitchFamily="34" charset="0"/>
                <a:cs typeface="Calibri" panose="020F0502020204030204" pitchFamily="34" charset="0"/>
              </a:rPr>
              <a:t>rate.</a:t>
            </a:r>
          </a:p>
          <a:p>
            <a:pPr marL="215900" marR="5080" indent="-215900" algn="just">
              <a:lnSpc>
                <a:spcPct val="120900"/>
              </a:lnSpc>
              <a:spcBef>
                <a:spcPts val="105"/>
              </a:spcBef>
            </a:pPr>
            <a:r>
              <a:rPr lang="en-US" sz="2200" spc="-20" dirty="0">
                <a:latin typeface="Calibri" panose="020F0502020204030204" pitchFamily="34" charset="0"/>
                <a:cs typeface="Calibri" panose="020F0502020204030204" pitchFamily="34" charset="0"/>
              </a:rPr>
              <a:t>CCAFS SLC40  has the most launches  with a high success rate</a:t>
            </a:r>
            <a:endParaRPr lang="en-US" sz="2200" dirty="0">
              <a:latin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Calibri" panose="020F0502020204030204" pitchFamily="34" charset="0"/>
                <a:cs typeface="Calibri" panose="020F0502020204030204" pitchFamily="34" charset="0"/>
              </a:rPr>
              <a:t>15. Flight Number vs. Launch Site</a:t>
            </a:r>
          </a:p>
        </p:txBody>
      </p:sp>
      <p:sp>
        <p:nvSpPr>
          <p:cNvPr id="2" name="object 7">
            <a:extLst>
              <a:ext uri="{FF2B5EF4-FFF2-40B4-BE49-F238E27FC236}">
                <a16:creationId xmlns:a16="http://schemas.microsoft.com/office/drawing/2014/main" id="{10F779A6-BDF4-5B78-C770-48DCF9F75068}"/>
              </a:ext>
            </a:extLst>
          </p:cNvPr>
          <p:cNvSpPr/>
          <p:nvPr/>
        </p:nvSpPr>
        <p:spPr>
          <a:xfrm>
            <a:off x="770011" y="1530606"/>
            <a:ext cx="10897056" cy="2377440"/>
          </a:xfrm>
          <a:prstGeom prst="rect">
            <a:avLst/>
          </a:prstGeom>
          <a:blipFill>
            <a:blip r:embed="rId3" cstate="print"/>
            <a:stretch>
              <a:fillRect/>
            </a:stretch>
          </a:blipFill>
        </p:spPr>
        <p:txBody>
          <a:bodyPr wrap="square" lIns="0" tIns="0" rIns="0" bIns="0" rtlCol="0"/>
          <a:lstStyle/>
          <a:p>
            <a:endParaRPr/>
          </a:p>
        </p:txBody>
      </p:sp>
      <p:sp>
        <p:nvSpPr>
          <p:cNvPr id="7" name="TextBox 6">
            <a:extLst>
              <a:ext uri="{FF2B5EF4-FFF2-40B4-BE49-F238E27FC236}">
                <a16:creationId xmlns:a16="http://schemas.microsoft.com/office/drawing/2014/main" id="{E61D99BC-85A6-34EB-4099-28F55D5ED01B}"/>
              </a:ext>
            </a:extLst>
          </p:cNvPr>
          <p:cNvSpPr txBox="1"/>
          <p:nvPr/>
        </p:nvSpPr>
        <p:spPr>
          <a:xfrm>
            <a:off x="1269999" y="3857247"/>
            <a:ext cx="9059333" cy="659155"/>
          </a:xfrm>
          <a:prstGeom prst="rect">
            <a:avLst/>
          </a:prstGeom>
          <a:noFill/>
        </p:spPr>
        <p:txBody>
          <a:bodyPr wrap="square">
            <a:spAutoFit/>
          </a:bodyPr>
          <a:lstStyle/>
          <a:p>
            <a:pPr marL="12700">
              <a:lnSpc>
                <a:spcPct val="100000"/>
              </a:lnSpc>
              <a:spcBef>
                <a:spcPts val="95"/>
              </a:spcBef>
            </a:pPr>
            <a:r>
              <a:rPr lang="en-US" sz="1800" b="1" spc="-20" dirty="0">
                <a:latin typeface="Calibri" panose="020F0502020204030204" pitchFamily="34" charset="0"/>
                <a:cs typeface="Calibri" panose="020F0502020204030204" pitchFamily="34" charset="0"/>
              </a:rPr>
              <a:t>Flight Number per Launch </a:t>
            </a:r>
            <a:r>
              <a:rPr lang="en-US" b="1" spc="-20" dirty="0">
                <a:latin typeface="Calibri" panose="020F0502020204030204" pitchFamily="34" charset="0"/>
                <a:cs typeface="Calibri" panose="020F0502020204030204" pitchFamily="34" charset="0"/>
              </a:rPr>
              <a:t>Site:</a:t>
            </a:r>
          </a:p>
          <a:p>
            <a:pPr marL="12700">
              <a:lnSpc>
                <a:spcPct val="100000"/>
              </a:lnSpc>
              <a:spcBef>
                <a:spcPts val="95"/>
              </a:spcBef>
            </a:pPr>
            <a:r>
              <a:rPr lang="en-US" sz="1800" spc="-20" dirty="0">
                <a:latin typeface="Calibri" panose="020F0502020204030204" pitchFamily="34" charset="0"/>
                <a:cs typeface="Calibri" panose="020F0502020204030204" pitchFamily="34" charset="0"/>
              </a:rPr>
              <a:t>Green indicates successful </a:t>
            </a:r>
            <a:r>
              <a:rPr lang="en-US" sz="1800" spc="-10" dirty="0">
                <a:latin typeface="Calibri" panose="020F0502020204030204" pitchFamily="34" charset="0"/>
                <a:cs typeface="Calibri" panose="020F0502020204030204" pitchFamily="34" charset="0"/>
              </a:rPr>
              <a:t>launch; </a:t>
            </a:r>
            <a:r>
              <a:rPr lang="en-US" spc="-15" dirty="0">
                <a:latin typeface="Calibri" panose="020F0502020204030204" pitchFamily="34" charset="0"/>
                <a:cs typeface="Calibri" panose="020F0502020204030204" pitchFamily="34" charset="0"/>
              </a:rPr>
              <a:t>b</a:t>
            </a:r>
            <a:r>
              <a:rPr lang="en-US" sz="1800" spc="-15" dirty="0">
                <a:latin typeface="Calibri" panose="020F0502020204030204" pitchFamily="34" charset="0"/>
                <a:cs typeface="Calibri" panose="020F0502020204030204" pitchFamily="34" charset="0"/>
              </a:rPr>
              <a:t>lue </a:t>
            </a:r>
            <a:r>
              <a:rPr lang="en-US" sz="1800" spc="-20" dirty="0">
                <a:latin typeface="Calibri" panose="020F0502020204030204" pitchFamily="34" charset="0"/>
                <a:cs typeface="Calibri" panose="020F0502020204030204" pitchFamily="34" charset="0"/>
              </a:rPr>
              <a:t>indicates unsuccessful</a:t>
            </a:r>
            <a:r>
              <a:rPr lang="en-US" sz="1800" spc="180" dirty="0">
                <a:latin typeface="Calibri" panose="020F0502020204030204" pitchFamily="34" charset="0"/>
                <a:cs typeface="Calibri" panose="020F0502020204030204" pitchFamily="34" charset="0"/>
              </a:rPr>
              <a:t> </a:t>
            </a:r>
            <a:r>
              <a:rPr lang="en-US" sz="1800" spc="-10" dirty="0">
                <a:latin typeface="Calibri" panose="020F0502020204030204" pitchFamily="34" charset="0"/>
                <a:cs typeface="Calibri" panose="020F0502020204030204" pitchFamily="34" charset="0"/>
              </a:rPr>
              <a:t>launch</a:t>
            </a:r>
            <a:endParaRPr lang="en-US"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269999" y="4876800"/>
            <a:ext cx="9601202" cy="931333"/>
          </a:xfrm>
          <a:prstGeom prst="rect">
            <a:avLst/>
          </a:prstGeom>
        </p:spPr>
        <p:txBody>
          <a:bodyPr>
            <a:normAutofit/>
          </a:bodyPr>
          <a:lstStyle/>
          <a:p>
            <a:pPr marL="12700" marR="5080">
              <a:lnSpc>
                <a:spcPct val="121400"/>
              </a:lnSpc>
              <a:spcBef>
                <a:spcPts val="100"/>
              </a:spcBef>
            </a:pPr>
            <a:r>
              <a:rPr lang="en-US" sz="2200" spc="-25" dirty="0">
                <a:latin typeface="Calibri" panose="020F0502020204030204" pitchFamily="34" charset="0"/>
                <a:cs typeface="Calibri" panose="020F0502020204030204" pitchFamily="34" charset="0"/>
              </a:rPr>
              <a:t>Successful launches of different payload differ for different launch sites.</a:t>
            </a:r>
          </a:p>
          <a:p>
            <a:pPr marL="12700" marR="5080">
              <a:lnSpc>
                <a:spcPct val="121400"/>
              </a:lnSpc>
              <a:spcBef>
                <a:spcPts val="100"/>
              </a:spcBef>
            </a:pPr>
            <a:r>
              <a:rPr lang="en-US" sz="2200" spc="-25" dirty="0">
                <a:latin typeface="Calibri" panose="020F0502020204030204" pitchFamily="34" charset="0"/>
                <a:cs typeface="Calibri" panose="020F0502020204030204" pitchFamily="34" charset="0"/>
              </a:rPr>
              <a:t>Unsuccessful launches occur in the range of ~500kg to 6500 kg payload mass.</a:t>
            </a:r>
            <a:endParaRPr lang="en-US" sz="2200" dirty="0">
              <a:latin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Calibri" panose="020F0502020204030204" pitchFamily="34" charset="0"/>
                <a:cs typeface="Calibri" panose="020F0502020204030204" pitchFamily="34" charset="0"/>
              </a:rPr>
              <a:t>16. Payload vs. Launch Site</a:t>
            </a:r>
          </a:p>
        </p:txBody>
      </p:sp>
      <p:sp>
        <p:nvSpPr>
          <p:cNvPr id="2" name="object 7">
            <a:extLst>
              <a:ext uri="{FF2B5EF4-FFF2-40B4-BE49-F238E27FC236}">
                <a16:creationId xmlns:a16="http://schemas.microsoft.com/office/drawing/2014/main" id="{E8C3B4F5-BC3C-90F0-69D3-A480F16E7FA4}"/>
              </a:ext>
            </a:extLst>
          </p:cNvPr>
          <p:cNvSpPr/>
          <p:nvPr/>
        </p:nvSpPr>
        <p:spPr>
          <a:xfrm>
            <a:off x="770011" y="1585807"/>
            <a:ext cx="10913989" cy="2377439"/>
          </a:xfrm>
          <a:prstGeom prst="rect">
            <a:avLst/>
          </a:prstGeom>
          <a:blipFill>
            <a:blip r:embed="rId3" cstate="print"/>
            <a:stretch>
              <a:fillRect/>
            </a:stretch>
          </a:blipFill>
        </p:spPr>
        <p:txBody>
          <a:bodyPr wrap="square" lIns="0" tIns="0" rIns="0" bIns="0" rtlCol="0"/>
          <a:lstStyle/>
          <a:p>
            <a:endParaRPr/>
          </a:p>
        </p:txBody>
      </p:sp>
      <p:sp>
        <p:nvSpPr>
          <p:cNvPr id="6" name="TextBox 5">
            <a:extLst>
              <a:ext uri="{FF2B5EF4-FFF2-40B4-BE49-F238E27FC236}">
                <a16:creationId xmlns:a16="http://schemas.microsoft.com/office/drawing/2014/main" id="{EA724F21-30D6-5B35-75FF-B73BED1D681E}"/>
              </a:ext>
            </a:extLst>
          </p:cNvPr>
          <p:cNvSpPr txBox="1"/>
          <p:nvPr/>
        </p:nvSpPr>
        <p:spPr>
          <a:xfrm>
            <a:off x="1269999" y="3857247"/>
            <a:ext cx="9059333" cy="659155"/>
          </a:xfrm>
          <a:prstGeom prst="rect">
            <a:avLst/>
          </a:prstGeom>
          <a:noFill/>
        </p:spPr>
        <p:txBody>
          <a:bodyPr wrap="square">
            <a:spAutoFit/>
          </a:bodyPr>
          <a:lstStyle/>
          <a:p>
            <a:pPr marL="12700">
              <a:lnSpc>
                <a:spcPct val="100000"/>
              </a:lnSpc>
              <a:spcBef>
                <a:spcPts val="95"/>
              </a:spcBef>
            </a:pPr>
            <a:r>
              <a:rPr lang="en-US" sz="1800" b="1" spc="-20" dirty="0">
                <a:latin typeface="Calibri" panose="020F0502020204030204" pitchFamily="34" charset="0"/>
                <a:cs typeface="Calibri" panose="020F0502020204030204" pitchFamily="34" charset="0"/>
              </a:rPr>
              <a:t>Payload per Launch </a:t>
            </a:r>
            <a:r>
              <a:rPr lang="en-US" b="1" spc="-20" dirty="0">
                <a:latin typeface="Calibri" panose="020F0502020204030204" pitchFamily="34" charset="0"/>
                <a:cs typeface="Calibri" panose="020F0502020204030204" pitchFamily="34" charset="0"/>
              </a:rPr>
              <a:t>Site:</a:t>
            </a:r>
          </a:p>
          <a:p>
            <a:pPr marL="12700">
              <a:lnSpc>
                <a:spcPct val="100000"/>
              </a:lnSpc>
              <a:spcBef>
                <a:spcPts val="95"/>
              </a:spcBef>
            </a:pPr>
            <a:r>
              <a:rPr lang="en-US" sz="1800" spc="-20" dirty="0">
                <a:latin typeface="Calibri" panose="020F0502020204030204" pitchFamily="34" charset="0"/>
                <a:cs typeface="Calibri" panose="020F0502020204030204" pitchFamily="34" charset="0"/>
              </a:rPr>
              <a:t>Green indicates successful </a:t>
            </a:r>
            <a:r>
              <a:rPr lang="en-US" sz="1800" spc="-10" dirty="0">
                <a:latin typeface="Calibri" panose="020F0502020204030204" pitchFamily="34" charset="0"/>
                <a:cs typeface="Calibri" panose="020F0502020204030204" pitchFamily="34" charset="0"/>
              </a:rPr>
              <a:t>launch; </a:t>
            </a:r>
            <a:r>
              <a:rPr lang="en-US" spc="-15" dirty="0">
                <a:latin typeface="Calibri" panose="020F0502020204030204" pitchFamily="34" charset="0"/>
                <a:cs typeface="Calibri" panose="020F0502020204030204" pitchFamily="34" charset="0"/>
              </a:rPr>
              <a:t>b</a:t>
            </a:r>
            <a:r>
              <a:rPr lang="en-US" sz="1800" spc="-15" dirty="0">
                <a:latin typeface="Calibri" panose="020F0502020204030204" pitchFamily="34" charset="0"/>
                <a:cs typeface="Calibri" panose="020F0502020204030204" pitchFamily="34" charset="0"/>
              </a:rPr>
              <a:t>lue </a:t>
            </a:r>
            <a:r>
              <a:rPr lang="en-US" sz="1800" spc="-20" dirty="0">
                <a:latin typeface="Calibri" panose="020F0502020204030204" pitchFamily="34" charset="0"/>
                <a:cs typeface="Calibri" panose="020F0502020204030204" pitchFamily="34" charset="0"/>
              </a:rPr>
              <a:t>indicates unsuccessful</a:t>
            </a:r>
            <a:r>
              <a:rPr lang="en-US" sz="1800" spc="180" dirty="0">
                <a:latin typeface="Calibri" panose="020F0502020204030204" pitchFamily="34" charset="0"/>
                <a:cs typeface="Calibri" panose="020F0502020204030204" pitchFamily="34" charset="0"/>
              </a:rPr>
              <a:t> </a:t>
            </a:r>
            <a:r>
              <a:rPr lang="en-US" sz="1800" spc="-10" dirty="0">
                <a:latin typeface="Calibri" panose="020F0502020204030204" pitchFamily="34" charset="0"/>
                <a:cs typeface="Calibri" panose="020F0502020204030204" pitchFamily="34" charset="0"/>
              </a:rPr>
              <a:t>launch</a:t>
            </a:r>
            <a:endParaRPr lang="en-US"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33066" y="1929884"/>
            <a:ext cx="5124906" cy="4011023"/>
          </a:xfrm>
          <a:prstGeom prst="rect">
            <a:avLst/>
          </a:prstGeom>
        </p:spPr>
        <p:txBody>
          <a:bodyPr>
            <a:noAutofit/>
          </a:bodyPr>
          <a:lstStyle/>
          <a:p>
            <a:pPr marL="215900" marR="5080" indent="-215900">
              <a:lnSpc>
                <a:spcPct val="120800"/>
              </a:lnSpc>
              <a:spcBef>
                <a:spcPts val="100"/>
              </a:spcBef>
            </a:pPr>
            <a:r>
              <a:rPr lang="en-US" sz="2200" spc="-15" dirty="0">
                <a:latin typeface="Calibri" panose="020F0502020204030204" pitchFamily="34" charset="0"/>
                <a:cs typeface="Calibri" panose="020F0502020204030204" pitchFamily="34" charset="0"/>
              </a:rPr>
              <a:t>100% success rate are shown for ES-L1 </a:t>
            </a:r>
            <a:r>
              <a:rPr lang="en-US" sz="2200" spc="-20" dirty="0">
                <a:latin typeface="Calibri" panose="020F0502020204030204" pitchFamily="34" charset="0"/>
                <a:cs typeface="Calibri" panose="020F0502020204030204" pitchFamily="34" charset="0"/>
              </a:rPr>
              <a:t>(1x), </a:t>
            </a:r>
            <a:r>
              <a:rPr lang="en-US" sz="2200" spc="-25" dirty="0">
                <a:latin typeface="Calibri" panose="020F0502020204030204" pitchFamily="34" charset="0"/>
                <a:cs typeface="Calibri" panose="020F0502020204030204" pitchFamily="34" charset="0"/>
              </a:rPr>
              <a:t>GEO </a:t>
            </a:r>
            <a:r>
              <a:rPr lang="en-US" sz="2200" spc="-20" dirty="0">
                <a:latin typeface="Calibri" panose="020F0502020204030204" pitchFamily="34" charset="0"/>
                <a:cs typeface="Calibri" panose="020F0502020204030204" pitchFamily="34" charset="0"/>
              </a:rPr>
              <a:t>(1x), HEO </a:t>
            </a:r>
            <a:r>
              <a:rPr lang="en-US" sz="2200" spc="-15" dirty="0">
                <a:latin typeface="Calibri" panose="020F0502020204030204" pitchFamily="34" charset="0"/>
                <a:cs typeface="Calibri" panose="020F0502020204030204" pitchFamily="34" charset="0"/>
              </a:rPr>
              <a:t>(1x), and SSO (5x)</a:t>
            </a:r>
            <a:r>
              <a:rPr lang="en-US" sz="2200" spc="-40" dirty="0">
                <a:latin typeface="Calibri" panose="020F0502020204030204" pitchFamily="34" charset="0"/>
                <a:cs typeface="Calibri" panose="020F0502020204030204" pitchFamily="34" charset="0"/>
              </a:rPr>
              <a:t> </a:t>
            </a:r>
            <a:r>
              <a:rPr lang="en-US" sz="2200" spc="-15" dirty="0">
                <a:latin typeface="Calibri" panose="020F0502020204030204" pitchFamily="34" charset="0"/>
                <a:cs typeface="Calibri" panose="020F0502020204030204" pitchFamily="34" charset="0"/>
              </a:rPr>
              <a:t>(sample </a:t>
            </a:r>
            <a:r>
              <a:rPr lang="en-US" sz="2200" spc="-20" dirty="0">
                <a:latin typeface="Calibri" panose="020F0502020204030204" pitchFamily="34" charset="0"/>
                <a:cs typeface="Calibri" panose="020F0502020204030204" pitchFamily="34" charset="0"/>
              </a:rPr>
              <a:t>sizes </a:t>
            </a:r>
            <a:r>
              <a:rPr lang="en-US" sz="2200" spc="-5" dirty="0">
                <a:latin typeface="Calibri" panose="020F0502020204030204" pitchFamily="34" charset="0"/>
                <a:cs typeface="Calibri" panose="020F0502020204030204" pitchFamily="34" charset="0"/>
              </a:rPr>
              <a:t>in </a:t>
            </a:r>
            <a:r>
              <a:rPr lang="en-US" sz="2200" spc="-20" dirty="0">
                <a:latin typeface="Calibri" panose="020F0502020204030204" pitchFamily="34" charset="0"/>
                <a:cs typeface="Calibri" panose="020F0502020204030204" pitchFamily="34" charset="0"/>
              </a:rPr>
              <a:t>parenthesis).</a:t>
            </a:r>
            <a:endParaRPr lang="en-US" sz="2200" dirty="0">
              <a:latin typeface="Calibri" panose="020F0502020204030204" pitchFamily="34" charset="0"/>
              <a:cs typeface="Calibri" panose="020F0502020204030204" pitchFamily="34" charset="0"/>
            </a:endParaRPr>
          </a:p>
          <a:p>
            <a:pPr marL="215900" indent="-215900">
              <a:lnSpc>
                <a:spcPct val="100000"/>
              </a:lnSpc>
              <a:spcBef>
                <a:spcPts val="250"/>
              </a:spcBef>
            </a:pPr>
            <a:r>
              <a:rPr lang="en-US" sz="2200" spc="-25" dirty="0">
                <a:latin typeface="Calibri" panose="020F0502020204030204" pitchFamily="34" charset="0"/>
                <a:cs typeface="Calibri" panose="020F0502020204030204" pitchFamily="34" charset="0"/>
              </a:rPr>
              <a:t>90% success rate is shown for VLEO </a:t>
            </a:r>
            <a:r>
              <a:rPr lang="en-US" sz="2200" spc="-20" dirty="0">
                <a:latin typeface="Calibri" panose="020F0502020204030204" pitchFamily="34" charset="0"/>
                <a:cs typeface="Calibri" panose="020F0502020204030204" pitchFamily="34" charset="0"/>
              </a:rPr>
              <a:t>(14x).</a:t>
            </a:r>
          </a:p>
          <a:p>
            <a:pPr marL="215900" indent="-215900">
              <a:lnSpc>
                <a:spcPct val="100000"/>
              </a:lnSpc>
              <a:spcBef>
                <a:spcPts val="250"/>
              </a:spcBef>
            </a:pPr>
            <a:r>
              <a:rPr lang="en-US" sz="2200" spc="-40" dirty="0">
                <a:latin typeface="Calibri" panose="020F0502020204030204" pitchFamily="34" charset="0"/>
                <a:cs typeface="Calibri" panose="020F0502020204030204" pitchFamily="34" charset="0"/>
              </a:rPr>
              <a:t>GTO </a:t>
            </a:r>
            <a:r>
              <a:rPr lang="en-US" sz="2200" spc="-20" dirty="0">
                <a:latin typeface="Calibri" panose="020F0502020204030204" pitchFamily="34" charset="0"/>
                <a:cs typeface="Calibri" panose="020F0502020204030204" pitchFamily="34" charset="0"/>
              </a:rPr>
              <a:t>(27) </a:t>
            </a:r>
            <a:r>
              <a:rPr lang="en-US" sz="2200" spc="-5" dirty="0">
                <a:latin typeface="Calibri" panose="020F0502020204030204" pitchFamily="34" charset="0"/>
                <a:cs typeface="Calibri" panose="020F0502020204030204" pitchFamily="34" charset="0"/>
              </a:rPr>
              <a:t>has the </a:t>
            </a:r>
            <a:r>
              <a:rPr lang="en-US" sz="2200" spc="-20" dirty="0">
                <a:latin typeface="Calibri" panose="020F0502020204030204" pitchFamily="34" charset="0"/>
                <a:cs typeface="Calibri" panose="020F0502020204030204" pitchFamily="34" charset="0"/>
              </a:rPr>
              <a:t>around 50% </a:t>
            </a:r>
            <a:r>
              <a:rPr lang="en-US" sz="2200" spc="-15" dirty="0">
                <a:latin typeface="Calibri" panose="020F0502020204030204" pitchFamily="34" charset="0"/>
                <a:cs typeface="Calibri" panose="020F0502020204030204" pitchFamily="34" charset="0"/>
              </a:rPr>
              <a:t>success </a:t>
            </a:r>
            <a:r>
              <a:rPr lang="en-US" sz="2200" spc="-40" dirty="0">
                <a:latin typeface="Calibri" panose="020F0502020204030204" pitchFamily="34" charset="0"/>
                <a:cs typeface="Calibri" panose="020F0502020204030204" pitchFamily="34" charset="0"/>
              </a:rPr>
              <a:t>rate </a:t>
            </a:r>
            <a:r>
              <a:rPr lang="en-US" sz="2200" spc="-15" dirty="0">
                <a:latin typeface="Calibri" panose="020F0502020204030204" pitchFamily="34" charset="0"/>
                <a:cs typeface="Calibri" panose="020F0502020204030204" pitchFamily="34" charset="0"/>
              </a:rPr>
              <a:t>but </a:t>
            </a:r>
            <a:r>
              <a:rPr lang="en-US" sz="2200" spc="-20" dirty="0">
                <a:latin typeface="Calibri" panose="020F0502020204030204" pitchFamily="34" charset="0"/>
                <a:cs typeface="Calibri" panose="020F0502020204030204" pitchFamily="34" charset="0"/>
              </a:rPr>
              <a:t>largest</a:t>
            </a:r>
            <a:r>
              <a:rPr lang="en-US" sz="2200" spc="225" dirty="0">
                <a:latin typeface="Calibri" panose="020F0502020204030204" pitchFamily="34" charset="0"/>
                <a:cs typeface="Calibri" panose="020F0502020204030204" pitchFamily="34" charset="0"/>
              </a:rPr>
              <a:t> </a:t>
            </a:r>
            <a:r>
              <a:rPr lang="en-US" sz="2200" spc="-5" dirty="0">
                <a:latin typeface="Calibri" panose="020F0502020204030204" pitchFamily="34" charset="0"/>
                <a:cs typeface="Calibri" panose="020F0502020204030204" pitchFamily="34" charset="0"/>
              </a:rPr>
              <a:t>sample</a:t>
            </a:r>
          </a:p>
          <a:p>
            <a:pPr marL="215900" indent="-215900">
              <a:lnSpc>
                <a:spcPct val="100000"/>
              </a:lnSpc>
              <a:spcBef>
                <a:spcPts val="250"/>
              </a:spcBef>
            </a:pPr>
            <a:r>
              <a:rPr lang="en-US" sz="2200" spc="-5" dirty="0">
                <a:latin typeface="Calibri" panose="020F0502020204030204" pitchFamily="34" charset="0"/>
                <a:cs typeface="Calibri" panose="020F0502020204030204" pitchFamily="34" charset="0"/>
              </a:rPr>
              <a:t>SO </a:t>
            </a:r>
            <a:r>
              <a:rPr lang="en-US" sz="2200" spc="-15" dirty="0">
                <a:latin typeface="Calibri" panose="020F0502020204030204" pitchFamily="34" charset="0"/>
                <a:cs typeface="Calibri" panose="020F0502020204030204" pitchFamily="34" charset="0"/>
              </a:rPr>
              <a:t>(1x) </a:t>
            </a:r>
            <a:r>
              <a:rPr lang="en-US" sz="2200" spc="-5" dirty="0">
                <a:latin typeface="Calibri" panose="020F0502020204030204" pitchFamily="34" charset="0"/>
                <a:cs typeface="Calibri" panose="020F0502020204030204" pitchFamily="34" charset="0"/>
              </a:rPr>
              <a:t>has </a:t>
            </a:r>
            <a:r>
              <a:rPr lang="en-US" sz="2200" spc="-15" dirty="0">
                <a:latin typeface="Calibri" panose="020F0502020204030204" pitchFamily="34" charset="0"/>
                <a:cs typeface="Calibri" panose="020F0502020204030204" pitchFamily="34" charset="0"/>
              </a:rPr>
              <a:t>0% success</a:t>
            </a:r>
            <a:r>
              <a:rPr lang="en-US" sz="2200" spc="85" dirty="0">
                <a:latin typeface="Calibri" panose="020F0502020204030204" pitchFamily="34" charset="0"/>
                <a:cs typeface="Calibri" panose="020F0502020204030204" pitchFamily="34" charset="0"/>
              </a:rPr>
              <a:t> </a:t>
            </a:r>
            <a:r>
              <a:rPr lang="en-US" sz="2200" spc="-40" dirty="0">
                <a:latin typeface="Calibri" panose="020F0502020204030204" pitchFamily="34" charset="0"/>
                <a:cs typeface="Calibri" panose="020F0502020204030204" pitchFamily="34" charset="0"/>
              </a:rPr>
              <a:t>rate.</a:t>
            </a:r>
            <a:endParaRPr lang="en-US" sz="2200" dirty="0">
              <a:latin typeface="Calibri" panose="020F0502020204030204" pitchFamily="34" charset="0"/>
              <a:cs typeface="Calibri" panose="020F0502020204030204" pitchFamily="34" charset="0"/>
            </a:endParaRPr>
          </a:p>
          <a:p>
            <a:pPr marL="215900" indent="-215900">
              <a:lnSpc>
                <a:spcPct val="100000"/>
              </a:lnSpc>
              <a:spcBef>
                <a:spcPts val="565"/>
              </a:spcBef>
            </a:pPr>
            <a:endParaRPr lang="en-US" sz="2200" dirty="0">
              <a:latin typeface="Calibri" panose="020F0502020204030204" pitchFamily="34" charset="0"/>
              <a:cs typeface="Calibri" panose="020F0502020204030204" pitchFamily="34" charset="0"/>
            </a:endParaRPr>
          </a:p>
          <a:p>
            <a:pPr marL="215900" indent="-215900">
              <a:lnSpc>
                <a:spcPct val="100000"/>
              </a:lnSpc>
              <a:spcBef>
                <a:spcPts val="565"/>
              </a:spcBef>
            </a:pPr>
            <a:r>
              <a:rPr lang="en-US" sz="2200" dirty="0">
                <a:latin typeface="Calibri" panose="020F0502020204030204" pitchFamily="34" charset="0"/>
                <a:cs typeface="Calibri" panose="020F0502020204030204" pitchFamily="34" charset="0"/>
              </a:rPr>
              <a:t>This analysis shows that the dataset is fairly small for each orbit type.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Calibri" panose="020F0502020204030204" pitchFamily="34" charset="0"/>
                <a:cs typeface="Calibri" panose="020F0502020204030204" pitchFamily="34" charset="0"/>
              </a:rPr>
              <a:t>17. Success Rate vs. Orbit Type</a:t>
            </a:r>
          </a:p>
        </p:txBody>
      </p:sp>
      <p:sp>
        <p:nvSpPr>
          <p:cNvPr id="2" name="object 7">
            <a:extLst>
              <a:ext uri="{FF2B5EF4-FFF2-40B4-BE49-F238E27FC236}">
                <a16:creationId xmlns:a16="http://schemas.microsoft.com/office/drawing/2014/main" id="{0C3D3556-3BB6-B03A-3BBC-0AE061A66737}"/>
              </a:ext>
            </a:extLst>
          </p:cNvPr>
          <p:cNvSpPr/>
          <p:nvPr/>
        </p:nvSpPr>
        <p:spPr>
          <a:xfrm>
            <a:off x="770011" y="2015405"/>
            <a:ext cx="5325989" cy="348792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Calibri" panose="020F0502020204030204" pitchFamily="34" charset="0"/>
                <a:cs typeface="Calibri" panose="020F0502020204030204" pitchFamily="34" charset="0"/>
              </a:rPr>
              <a:t>Executive Summary</a:t>
            </a:r>
          </a:p>
          <a:p>
            <a:pPr>
              <a:lnSpc>
                <a:spcPct val="100000"/>
              </a:lnSpc>
              <a:spcBef>
                <a:spcPts val="1400"/>
              </a:spcBef>
            </a:pPr>
            <a:r>
              <a:rPr lang="en-US" sz="2200" dirty="0">
                <a:solidFill>
                  <a:schemeClr val="accent3">
                    <a:lumMod val="25000"/>
                  </a:schemeClr>
                </a:solidFill>
                <a:latin typeface="Calibri" panose="020F0502020204030204" pitchFamily="34" charset="0"/>
                <a:cs typeface="Calibri" panose="020F0502020204030204" pitchFamily="34" charset="0"/>
              </a:rPr>
              <a:t>Introduction</a:t>
            </a:r>
          </a:p>
          <a:p>
            <a:pPr>
              <a:lnSpc>
                <a:spcPct val="100000"/>
              </a:lnSpc>
              <a:spcBef>
                <a:spcPts val="1400"/>
              </a:spcBef>
            </a:pPr>
            <a:r>
              <a:rPr lang="en-US" sz="2200" dirty="0">
                <a:solidFill>
                  <a:schemeClr val="accent3">
                    <a:lumMod val="25000"/>
                  </a:schemeClr>
                </a:solidFill>
                <a:latin typeface="Calibri" panose="020F0502020204030204" pitchFamily="34" charset="0"/>
                <a:cs typeface="Calibri" panose="020F0502020204030204" pitchFamily="34" charset="0"/>
              </a:rPr>
              <a:t>Methodology</a:t>
            </a:r>
          </a:p>
          <a:p>
            <a:pPr>
              <a:lnSpc>
                <a:spcPct val="100000"/>
              </a:lnSpc>
              <a:spcBef>
                <a:spcPts val="1400"/>
              </a:spcBef>
            </a:pPr>
            <a:r>
              <a:rPr lang="en-US" sz="2200" dirty="0">
                <a:solidFill>
                  <a:schemeClr val="accent3">
                    <a:lumMod val="25000"/>
                  </a:schemeClr>
                </a:solidFill>
                <a:latin typeface="Calibri" panose="020F0502020204030204" pitchFamily="34" charset="0"/>
                <a:cs typeface="Calibri" panose="020F0502020204030204" pitchFamily="34" charset="0"/>
              </a:rPr>
              <a:t>Results</a:t>
            </a:r>
          </a:p>
          <a:p>
            <a:pPr>
              <a:lnSpc>
                <a:spcPct val="100000"/>
              </a:lnSpc>
              <a:spcBef>
                <a:spcPts val="1400"/>
              </a:spcBef>
            </a:pPr>
            <a:r>
              <a:rPr lang="en-US" sz="2200" dirty="0">
                <a:solidFill>
                  <a:schemeClr val="accent3">
                    <a:lumMod val="25000"/>
                  </a:schemeClr>
                </a:solidFill>
                <a:latin typeface="Calibri" panose="020F0502020204030204" pitchFamily="34" charset="0"/>
                <a:cs typeface="Calibri" panose="020F0502020204030204" pitchFamily="34" charset="0"/>
              </a:rPr>
              <a:t>Conclusion</a:t>
            </a:r>
          </a:p>
          <a:p>
            <a:pPr>
              <a:lnSpc>
                <a:spcPct val="100000"/>
              </a:lnSpc>
              <a:spcBef>
                <a:spcPts val="1400"/>
              </a:spcBef>
            </a:pPr>
            <a:r>
              <a:rPr lang="en-US" sz="2200" dirty="0">
                <a:solidFill>
                  <a:schemeClr val="accent3">
                    <a:lumMod val="25000"/>
                  </a:schemeClr>
                </a:solidFill>
                <a:latin typeface="Calibri" panose="020F0502020204030204" pitchFamily="34" charset="0"/>
                <a:cs typeface="Calibri" panose="020F0502020204030204" pitchFamily="34" charset="0"/>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Calibri" panose="020F0502020204030204" pitchFamily="34" charset="0"/>
                <a:cs typeface="Calibri" panose="020F0502020204030204" pitchFamily="34" charset="0"/>
              </a:rPr>
              <a:t>1. Project Outline</a:t>
            </a:r>
          </a:p>
        </p:txBody>
      </p:sp>
      <p:pic>
        <p:nvPicPr>
          <p:cNvPr id="15" name="Picture 14" descr="Programming data on computer monitor">
            <a:extLst>
              <a:ext uri="{FF2B5EF4-FFF2-40B4-BE49-F238E27FC236}">
                <a16:creationId xmlns:a16="http://schemas.microsoft.com/office/drawing/2014/main" id="{0CB0F289-C431-70A9-5F38-957F9FD575EB}"/>
              </a:ext>
            </a:extLst>
          </p:cNvPr>
          <p:cNvPicPr>
            <a:picLocks noChangeAspect="1"/>
          </p:cNvPicPr>
          <p:nvPr/>
        </p:nvPicPr>
        <p:blipFill>
          <a:blip r:embed="rId4"/>
          <a:stretch>
            <a:fillRect/>
          </a:stretch>
        </p:blipFill>
        <p:spPr>
          <a:xfrm>
            <a:off x="5943600" y="1937323"/>
            <a:ext cx="5514372" cy="3672657"/>
          </a:xfrm>
          <a:prstGeom prst="rect">
            <a:avLst/>
          </a:prstGeom>
        </p:spPr>
      </p:pic>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Calibri" panose="020F0502020204030204" pitchFamily="34" charset="0"/>
                <a:cs typeface="Calibri" panose="020F0502020204030204" pitchFamily="34" charset="0"/>
              </a:rPr>
              <a:t>18. Flight Number vs. Orbit Type</a:t>
            </a:r>
          </a:p>
        </p:txBody>
      </p:sp>
      <p:sp>
        <p:nvSpPr>
          <p:cNvPr id="2" name="object 7">
            <a:extLst>
              <a:ext uri="{FF2B5EF4-FFF2-40B4-BE49-F238E27FC236}">
                <a16:creationId xmlns:a16="http://schemas.microsoft.com/office/drawing/2014/main" id="{E64EC103-AA25-A6FE-5764-9FB49AF9954F}"/>
              </a:ext>
            </a:extLst>
          </p:cNvPr>
          <p:cNvSpPr/>
          <p:nvPr/>
        </p:nvSpPr>
        <p:spPr>
          <a:xfrm>
            <a:off x="770011" y="1576663"/>
            <a:ext cx="10687961" cy="2375916"/>
          </a:xfrm>
          <a:prstGeom prst="rect">
            <a:avLst/>
          </a:prstGeom>
          <a:blipFill>
            <a:blip r:embed="rId3" cstate="print"/>
            <a:stretch>
              <a:fillRect/>
            </a:stretch>
          </a:blipFill>
        </p:spPr>
        <p:txBody>
          <a:bodyPr wrap="square" lIns="0" tIns="0" rIns="0" bIns="0" rtlCol="0"/>
          <a:lstStyle/>
          <a:p>
            <a:endParaRPr/>
          </a:p>
        </p:txBody>
      </p:sp>
      <p:sp>
        <p:nvSpPr>
          <p:cNvPr id="7" name="TextBox 6">
            <a:extLst>
              <a:ext uri="{FF2B5EF4-FFF2-40B4-BE49-F238E27FC236}">
                <a16:creationId xmlns:a16="http://schemas.microsoft.com/office/drawing/2014/main" id="{570442A7-452F-8E7D-C031-A4A66CFF9005}"/>
              </a:ext>
            </a:extLst>
          </p:cNvPr>
          <p:cNvSpPr txBox="1"/>
          <p:nvPr/>
        </p:nvSpPr>
        <p:spPr>
          <a:xfrm>
            <a:off x="770010" y="3872621"/>
            <a:ext cx="6545189" cy="659155"/>
          </a:xfrm>
          <a:prstGeom prst="rect">
            <a:avLst/>
          </a:prstGeom>
          <a:noFill/>
        </p:spPr>
        <p:txBody>
          <a:bodyPr wrap="square">
            <a:spAutoFit/>
          </a:bodyPr>
          <a:lstStyle/>
          <a:p>
            <a:pPr marL="12700">
              <a:lnSpc>
                <a:spcPct val="100000"/>
              </a:lnSpc>
              <a:spcBef>
                <a:spcPts val="95"/>
              </a:spcBef>
            </a:pPr>
            <a:r>
              <a:rPr lang="en-US" sz="1800" b="1" spc="-20" dirty="0">
                <a:latin typeface="Calibri" panose="020F0502020204030204" pitchFamily="34" charset="0"/>
                <a:cs typeface="Calibri" panose="020F0502020204030204" pitchFamily="34" charset="0"/>
              </a:rPr>
              <a:t>Flight Number per Orbit Type</a:t>
            </a:r>
            <a:r>
              <a:rPr lang="en-US" b="1" spc="-20" dirty="0">
                <a:latin typeface="Calibri" panose="020F0502020204030204" pitchFamily="34" charset="0"/>
                <a:cs typeface="Calibri" panose="020F0502020204030204" pitchFamily="34" charset="0"/>
              </a:rPr>
              <a:t>:</a:t>
            </a:r>
          </a:p>
          <a:p>
            <a:pPr marL="12700">
              <a:lnSpc>
                <a:spcPct val="100000"/>
              </a:lnSpc>
              <a:spcBef>
                <a:spcPts val="95"/>
              </a:spcBef>
            </a:pPr>
            <a:r>
              <a:rPr lang="en-US" sz="1800" spc="-20" dirty="0">
                <a:latin typeface="Calibri" panose="020F0502020204030204" pitchFamily="34" charset="0"/>
                <a:cs typeface="Calibri" panose="020F0502020204030204" pitchFamily="34" charset="0"/>
              </a:rPr>
              <a:t>Green indicates successful </a:t>
            </a:r>
            <a:r>
              <a:rPr lang="en-US" sz="1800" spc="-10" dirty="0">
                <a:latin typeface="Calibri" panose="020F0502020204030204" pitchFamily="34" charset="0"/>
                <a:cs typeface="Calibri" panose="020F0502020204030204" pitchFamily="34" charset="0"/>
              </a:rPr>
              <a:t>launch; </a:t>
            </a:r>
            <a:r>
              <a:rPr lang="en-US" spc="-15" dirty="0">
                <a:latin typeface="Calibri" panose="020F0502020204030204" pitchFamily="34" charset="0"/>
                <a:cs typeface="Calibri" panose="020F0502020204030204" pitchFamily="34" charset="0"/>
              </a:rPr>
              <a:t>b</a:t>
            </a:r>
            <a:r>
              <a:rPr lang="en-US" sz="1800" spc="-15" dirty="0">
                <a:latin typeface="Calibri" panose="020F0502020204030204" pitchFamily="34" charset="0"/>
                <a:cs typeface="Calibri" panose="020F0502020204030204" pitchFamily="34" charset="0"/>
              </a:rPr>
              <a:t>lue </a:t>
            </a:r>
            <a:r>
              <a:rPr lang="en-US" sz="1800" spc="-20" dirty="0">
                <a:latin typeface="Calibri" panose="020F0502020204030204" pitchFamily="34" charset="0"/>
                <a:cs typeface="Calibri" panose="020F0502020204030204" pitchFamily="34" charset="0"/>
              </a:rPr>
              <a:t>indicates unsuccessful</a:t>
            </a:r>
            <a:r>
              <a:rPr lang="en-US" sz="1800" spc="180" dirty="0">
                <a:latin typeface="Calibri" panose="020F0502020204030204" pitchFamily="34" charset="0"/>
                <a:cs typeface="Calibri" panose="020F0502020204030204" pitchFamily="34" charset="0"/>
              </a:rPr>
              <a:t> </a:t>
            </a:r>
            <a:r>
              <a:rPr lang="en-US" sz="1800" spc="-10" dirty="0">
                <a:latin typeface="Calibri" panose="020F0502020204030204" pitchFamily="34" charset="0"/>
                <a:cs typeface="Calibri" panose="020F0502020204030204" pitchFamily="34" charset="0"/>
              </a:rPr>
              <a:t>launch</a:t>
            </a:r>
            <a:endParaRPr lang="en-US" sz="18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E01EF7E6-5758-61BD-5E71-248818ACB622}"/>
              </a:ext>
            </a:extLst>
          </p:cNvPr>
          <p:cNvSpPr txBox="1"/>
          <p:nvPr/>
        </p:nvSpPr>
        <p:spPr>
          <a:xfrm>
            <a:off x="770010" y="4896616"/>
            <a:ext cx="8415702" cy="769441"/>
          </a:xfrm>
          <a:prstGeom prst="rect">
            <a:avLst/>
          </a:prstGeom>
          <a:noFill/>
        </p:spPr>
        <p:txBody>
          <a:bodyPr wrap="none" rtlCol="0">
            <a:spAutoFit/>
          </a:bodyPr>
          <a:lstStyle/>
          <a:p>
            <a:pPr marL="285750" indent="-285750">
              <a:buFont typeface="Arial" panose="020B0604020202020204" pitchFamily="34" charset="0"/>
              <a:buChar char="•"/>
            </a:pPr>
            <a:r>
              <a:rPr lang="en-US" sz="2200" spc="-15" dirty="0">
                <a:latin typeface="Calibri" panose="020F0502020204030204" pitchFamily="34" charset="0"/>
                <a:cs typeface="Calibri" panose="020F0502020204030204" pitchFamily="34" charset="0"/>
              </a:rPr>
              <a:t>Orbits that the rockets are launched to diversify over flight numbers</a:t>
            </a:r>
          </a:p>
          <a:p>
            <a:pPr marL="285750" indent="-285750">
              <a:buFont typeface="Arial" panose="020B0604020202020204" pitchFamily="34" charset="0"/>
              <a:buChar char="•"/>
            </a:pPr>
            <a:r>
              <a:rPr lang="en-US" sz="2200" dirty="0">
                <a:latin typeface="Calibri" panose="020F0502020204030204" pitchFamily="34" charset="0"/>
                <a:cs typeface="Calibri" panose="020F0502020204030204" pitchFamily="34" charset="0"/>
              </a:rPr>
              <a:t>The successful outcome of launches correlate with the flight numbers</a:t>
            </a:r>
          </a:p>
        </p:txBody>
      </p:sp>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865640"/>
            <a:ext cx="10033456" cy="1561572"/>
          </a:xfrm>
          <a:prstGeom prst="rect">
            <a:avLst/>
          </a:prstGeom>
        </p:spPr>
        <p:txBody>
          <a:bodyPr>
            <a:normAutofit/>
          </a:bodyPr>
          <a:lstStyle/>
          <a:p>
            <a:pPr marL="12700">
              <a:lnSpc>
                <a:spcPct val="100000"/>
              </a:lnSpc>
              <a:spcBef>
                <a:spcPts val="495"/>
              </a:spcBef>
            </a:pPr>
            <a:r>
              <a:rPr lang="en-US" sz="2200" spc="-25" dirty="0">
                <a:latin typeface="Calibri" panose="020F0502020204030204" pitchFamily="34" charset="0"/>
                <a:cs typeface="Calibri" panose="020F0502020204030204" pitchFamily="34" charset="0"/>
              </a:rPr>
              <a:t>The payload mass has a correlation with the orbit type based on this chart</a:t>
            </a:r>
            <a:endParaRPr lang="en-US" sz="2200" dirty="0">
              <a:latin typeface="Calibri" panose="020F0502020204030204" pitchFamily="34" charset="0"/>
              <a:cs typeface="Calibri" panose="020F0502020204030204" pitchFamily="34" charset="0"/>
            </a:endParaRPr>
          </a:p>
          <a:p>
            <a:pPr marL="233363" indent="-200025">
              <a:lnSpc>
                <a:spcPct val="100000"/>
              </a:lnSpc>
              <a:spcBef>
                <a:spcPts val="395"/>
              </a:spcBef>
            </a:pPr>
            <a:r>
              <a:rPr lang="en-US" sz="2200" spc="-25" dirty="0">
                <a:latin typeface="Calibri" panose="020F0502020204030204" pitchFamily="34" charset="0"/>
                <a:cs typeface="Calibri" panose="020F0502020204030204" pitchFamily="34" charset="0"/>
              </a:rPr>
              <a:t>The payload for LEO, </a:t>
            </a:r>
            <a:r>
              <a:rPr lang="en-US" sz="2200" spc="-15" dirty="0">
                <a:latin typeface="Calibri" panose="020F0502020204030204" pitchFamily="34" charset="0"/>
                <a:cs typeface="Calibri" panose="020F0502020204030204" pitchFamily="34" charset="0"/>
              </a:rPr>
              <a:t>SSO and MEO have a successful launch with relatively low payload mass.</a:t>
            </a:r>
            <a:endParaRPr lang="en-US" sz="2200" dirty="0">
              <a:latin typeface="Calibri" panose="020F0502020204030204" pitchFamily="34" charset="0"/>
              <a:cs typeface="Calibri" panose="020F0502020204030204" pitchFamily="34" charset="0"/>
            </a:endParaRPr>
          </a:p>
          <a:p>
            <a:pPr marL="12700">
              <a:lnSpc>
                <a:spcPct val="100000"/>
              </a:lnSpc>
              <a:spcBef>
                <a:spcPts val="409"/>
              </a:spcBef>
            </a:pPr>
            <a:r>
              <a:rPr lang="en-US" sz="2200" spc="-5" dirty="0">
                <a:latin typeface="Calibri" panose="020F0502020204030204" pitchFamily="34" charset="0"/>
                <a:cs typeface="Calibri" panose="020F0502020204030204" pitchFamily="34" charset="0"/>
              </a:rPr>
              <a:t>The payload for VLEO is successful with high payload mass.</a:t>
            </a:r>
            <a:endParaRPr lang="en-US" sz="2200" dirty="0">
              <a:latin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Calibri" panose="020F0502020204030204" pitchFamily="34" charset="0"/>
                <a:cs typeface="Calibri" panose="020F0502020204030204" pitchFamily="34" charset="0"/>
              </a:rPr>
              <a:t>19. Payload vs. Orbit Type</a:t>
            </a:r>
          </a:p>
        </p:txBody>
      </p:sp>
      <p:sp>
        <p:nvSpPr>
          <p:cNvPr id="2" name="object 7">
            <a:extLst>
              <a:ext uri="{FF2B5EF4-FFF2-40B4-BE49-F238E27FC236}">
                <a16:creationId xmlns:a16="http://schemas.microsoft.com/office/drawing/2014/main" id="{D934075B-AD2A-C946-FE08-83FA8622479F}"/>
              </a:ext>
            </a:extLst>
          </p:cNvPr>
          <p:cNvSpPr/>
          <p:nvPr/>
        </p:nvSpPr>
        <p:spPr>
          <a:xfrm>
            <a:off x="734027" y="1547707"/>
            <a:ext cx="10723945" cy="2375916"/>
          </a:xfrm>
          <a:prstGeom prst="rect">
            <a:avLst/>
          </a:prstGeom>
          <a:blipFill>
            <a:blip r:embed="rId3" cstate="print"/>
            <a:stretch>
              <a:fillRect/>
            </a:stretch>
          </a:blipFill>
        </p:spPr>
        <p:txBody>
          <a:bodyPr wrap="square" lIns="0" tIns="0" rIns="0" bIns="0" rtlCol="0"/>
          <a:lstStyle/>
          <a:p>
            <a:endParaRPr/>
          </a:p>
        </p:txBody>
      </p:sp>
      <p:sp>
        <p:nvSpPr>
          <p:cNvPr id="6" name="TextBox 5">
            <a:extLst>
              <a:ext uri="{FF2B5EF4-FFF2-40B4-BE49-F238E27FC236}">
                <a16:creationId xmlns:a16="http://schemas.microsoft.com/office/drawing/2014/main" id="{EEB1D2CF-2500-EB16-D2E8-E5414259F203}"/>
              </a:ext>
            </a:extLst>
          </p:cNvPr>
          <p:cNvSpPr txBox="1"/>
          <p:nvPr/>
        </p:nvSpPr>
        <p:spPr>
          <a:xfrm>
            <a:off x="770010" y="3872621"/>
            <a:ext cx="6545189" cy="659155"/>
          </a:xfrm>
          <a:prstGeom prst="rect">
            <a:avLst/>
          </a:prstGeom>
          <a:noFill/>
        </p:spPr>
        <p:txBody>
          <a:bodyPr wrap="square">
            <a:spAutoFit/>
          </a:bodyPr>
          <a:lstStyle/>
          <a:p>
            <a:pPr marL="12700">
              <a:lnSpc>
                <a:spcPct val="100000"/>
              </a:lnSpc>
              <a:spcBef>
                <a:spcPts val="95"/>
              </a:spcBef>
            </a:pPr>
            <a:r>
              <a:rPr lang="en-US" sz="1800" b="1" spc="-20" dirty="0">
                <a:latin typeface="Calibri" panose="020F0502020204030204" pitchFamily="34" charset="0"/>
                <a:cs typeface="Calibri" panose="020F0502020204030204" pitchFamily="34" charset="0"/>
              </a:rPr>
              <a:t>Payload per Orbit Type</a:t>
            </a:r>
            <a:r>
              <a:rPr lang="en-US" b="1" spc="-20" dirty="0">
                <a:latin typeface="Calibri" panose="020F0502020204030204" pitchFamily="34" charset="0"/>
                <a:cs typeface="Calibri" panose="020F0502020204030204" pitchFamily="34" charset="0"/>
              </a:rPr>
              <a:t>:</a:t>
            </a:r>
          </a:p>
          <a:p>
            <a:pPr marL="12700">
              <a:lnSpc>
                <a:spcPct val="100000"/>
              </a:lnSpc>
              <a:spcBef>
                <a:spcPts val="95"/>
              </a:spcBef>
            </a:pPr>
            <a:r>
              <a:rPr lang="en-US" sz="1800" spc="-20" dirty="0">
                <a:latin typeface="Calibri" panose="020F0502020204030204" pitchFamily="34" charset="0"/>
                <a:cs typeface="Calibri" panose="020F0502020204030204" pitchFamily="34" charset="0"/>
              </a:rPr>
              <a:t>Green indicates successful </a:t>
            </a:r>
            <a:r>
              <a:rPr lang="en-US" sz="1800" spc="-10" dirty="0">
                <a:latin typeface="Calibri" panose="020F0502020204030204" pitchFamily="34" charset="0"/>
                <a:cs typeface="Calibri" panose="020F0502020204030204" pitchFamily="34" charset="0"/>
              </a:rPr>
              <a:t>launch; </a:t>
            </a:r>
            <a:r>
              <a:rPr lang="en-US" spc="-15" dirty="0">
                <a:latin typeface="Calibri" panose="020F0502020204030204" pitchFamily="34" charset="0"/>
                <a:cs typeface="Calibri" panose="020F0502020204030204" pitchFamily="34" charset="0"/>
              </a:rPr>
              <a:t>b</a:t>
            </a:r>
            <a:r>
              <a:rPr lang="en-US" sz="1800" spc="-15" dirty="0">
                <a:latin typeface="Calibri" panose="020F0502020204030204" pitchFamily="34" charset="0"/>
                <a:cs typeface="Calibri" panose="020F0502020204030204" pitchFamily="34" charset="0"/>
              </a:rPr>
              <a:t>lue </a:t>
            </a:r>
            <a:r>
              <a:rPr lang="en-US" sz="1800" spc="-20" dirty="0">
                <a:latin typeface="Calibri" panose="020F0502020204030204" pitchFamily="34" charset="0"/>
                <a:cs typeface="Calibri" panose="020F0502020204030204" pitchFamily="34" charset="0"/>
              </a:rPr>
              <a:t>indicates unsuccessful</a:t>
            </a:r>
            <a:r>
              <a:rPr lang="en-US" sz="1800" spc="180" dirty="0">
                <a:latin typeface="Calibri" panose="020F0502020204030204" pitchFamily="34" charset="0"/>
                <a:cs typeface="Calibri" panose="020F0502020204030204" pitchFamily="34" charset="0"/>
              </a:rPr>
              <a:t> </a:t>
            </a:r>
            <a:r>
              <a:rPr lang="en-US" sz="1800" spc="-10" dirty="0">
                <a:latin typeface="Calibri" panose="020F0502020204030204" pitchFamily="34" charset="0"/>
                <a:cs typeface="Calibri" panose="020F0502020204030204" pitchFamily="34" charset="0"/>
              </a:rPr>
              <a:t>launch</a:t>
            </a:r>
            <a:endParaRPr lang="en-US"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781799" y="2592745"/>
            <a:ext cx="5198534" cy="1672510"/>
          </a:xfrm>
          <a:prstGeom prst="rect">
            <a:avLst/>
          </a:prstGeom>
        </p:spPr>
        <p:txBody>
          <a:bodyPr>
            <a:normAutofit/>
          </a:bodyPr>
          <a:lstStyle/>
          <a:p>
            <a:pPr marL="12700">
              <a:lnSpc>
                <a:spcPct val="100000"/>
              </a:lnSpc>
              <a:spcBef>
                <a:spcPts val="505"/>
              </a:spcBef>
            </a:pPr>
            <a:r>
              <a:rPr lang="en-US" sz="2200" spc="-15" dirty="0">
                <a:latin typeface="Calibri" panose="020F0502020204030204" pitchFamily="34" charset="0"/>
                <a:cs typeface="Calibri" panose="020F0502020204030204" pitchFamily="34" charset="0"/>
              </a:rPr>
              <a:t>Successful launches increase </a:t>
            </a:r>
            <a:r>
              <a:rPr lang="en-US" sz="2200" spc="-20" dirty="0">
                <a:latin typeface="Calibri" panose="020F0502020204030204" pitchFamily="34" charset="0"/>
                <a:cs typeface="Calibri" panose="020F0502020204030204" pitchFamily="34" charset="0"/>
              </a:rPr>
              <a:t>over </a:t>
            </a:r>
            <a:r>
              <a:rPr lang="en-US" sz="2200" spc="-5" dirty="0">
                <a:latin typeface="Calibri" panose="020F0502020204030204" pitchFamily="34" charset="0"/>
                <a:cs typeface="Calibri" panose="020F0502020204030204" pitchFamily="34" charset="0"/>
              </a:rPr>
              <a:t>time since </a:t>
            </a:r>
            <a:r>
              <a:rPr lang="en-US" sz="2200" spc="-20" dirty="0">
                <a:latin typeface="Calibri" panose="020F0502020204030204" pitchFamily="34" charset="0"/>
                <a:cs typeface="Calibri" panose="020F0502020204030204" pitchFamily="34" charset="0"/>
              </a:rPr>
              <a:t>2013 to 2019 </a:t>
            </a:r>
            <a:r>
              <a:rPr lang="en-US" sz="2200" spc="-5" dirty="0">
                <a:latin typeface="Calibri" panose="020F0502020204030204" pitchFamily="34" charset="0"/>
                <a:cs typeface="Calibri" panose="020F0502020204030204" pitchFamily="34" charset="0"/>
              </a:rPr>
              <a:t>with a </a:t>
            </a:r>
            <a:r>
              <a:rPr lang="en-US" sz="2200" spc="-10" dirty="0">
                <a:latin typeface="Calibri" panose="020F0502020204030204" pitchFamily="34" charset="0"/>
                <a:cs typeface="Calibri" panose="020F0502020204030204" pitchFamily="34" charset="0"/>
              </a:rPr>
              <a:t>slight </a:t>
            </a:r>
            <a:r>
              <a:rPr lang="en-US" sz="2200" spc="-5" dirty="0">
                <a:latin typeface="Calibri" panose="020F0502020204030204" pitchFamily="34" charset="0"/>
                <a:cs typeface="Calibri" panose="020F0502020204030204" pitchFamily="34" charset="0"/>
              </a:rPr>
              <a:t>dip </a:t>
            </a:r>
            <a:r>
              <a:rPr lang="en-US" sz="2200" dirty="0">
                <a:latin typeface="Calibri" panose="020F0502020204030204" pitchFamily="34" charset="0"/>
                <a:cs typeface="Calibri" panose="020F0502020204030204" pitchFamily="34" charset="0"/>
              </a:rPr>
              <a:t>in</a:t>
            </a:r>
            <a:r>
              <a:rPr lang="en-US" sz="2200" spc="55" dirty="0">
                <a:latin typeface="Calibri" panose="020F0502020204030204" pitchFamily="34" charset="0"/>
                <a:cs typeface="Calibri" panose="020F0502020204030204" pitchFamily="34" charset="0"/>
              </a:rPr>
              <a:t> </a:t>
            </a:r>
            <a:r>
              <a:rPr lang="en-US" sz="2200" spc="-25" dirty="0">
                <a:latin typeface="Calibri" panose="020F0502020204030204" pitchFamily="34" charset="0"/>
                <a:cs typeface="Calibri" panose="020F0502020204030204" pitchFamily="34" charset="0"/>
              </a:rPr>
              <a:t>2018.</a:t>
            </a:r>
            <a:endParaRPr lang="en-US" sz="2200" dirty="0">
              <a:latin typeface="Calibri" panose="020F0502020204030204" pitchFamily="34" charset="0"/>
              <a:cs typeface="Calibri" panose="020F0502020204030204" pitchFamily="34" charset="0"/>
            </a:endParaRPr>
          </a:p>
          <a:p>
            <a:pPr marL="12700">
              <a:lnSpc>
                <a:spcPct val="100000"/>
              </a:lnSpc>
              <a:spcBef>
                <a:spcPts val="405"/>
              </a:spcBef>
            </a:pPr>
            <a:r>
              <a:rPr lang="en-US" sz="2200" spc="-20" dirty="0">
                <a:latin typeface="Calibri" panose="020F0502020204030204" pitchFamily="34" charset="0"/>
                <a:cs typeface="Calibri" panose="020F0502020204030204" pitchFamily="34" charset="0"/>
              </a:rPr>
              <a:t>In recent years the success rate dropped slightly to around </a:t>
            </a:r>
            <a:r>
              <a:rPr lang="en-US" sz="2200" spc="-25" dirty="0">
                <a:latin typeface="Calibri" panose="020F0502020204030204" pitchFamily="34" charset="0"/>
                <a:cs typeface="Calibri" panose="020F0502020204030204" pitchFamily="34" charset="0"/>
              </a:rPr>
              <a:t>80%</a:t>
            </a:r>
            <a:endParaRPr lang="en-US" sz="2200" dirty="0">
              <a:latin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Calibri" panose="020F0502020204030204" pitchFamily="34" charset="0"/>
                <a:cs typeface="Calibri" panose="020F0502020204030204" pitchFamily="34" charset="0"/>
              </a:rPr>
              <a:t>20. Launch Success Yearly Trend</a:t>
            </a:r>
          </a:p>
        </p:txBody>
      </p:sp>
      <p:sp>
        <p:nvSpPr>
          <p:cNvPr id="2" name="object 7">
            <a:extLst>
              <a:ext uri="{FF2B5EF4-FFF2-40B4-BE49-F238E27FC236}">
                <a16:creationId xmlns:a16="http://schemas.microsoft.com/office/drawing/2014/main" id="{B6731EAC-F91C-E3D4-0D0F-E7F695CE4FBB}"/>
              </a:ext>
            </a:extLst>
          </p:cNvPr>
          <p:cNvSpPr/>
          <p:nvPr/>
        </p:nvSpPr>
        <p:spPr>
          <a:xfrm>
            <a:off x="773727" y="1640412"/>
            <a:ext cx="5830273" cy="3695096"/>
          </a:xfrm>
          <a:prstGeom prst="rect">
            <a:avLst/>
          </a:prstGeom>
          <a:blipFill>
            <a:blip r:embed="rId3" cstate="print"/>
            <a:stretch>
              <a:fillRect/>
            </a:stretch>
          </a:blipFill>
        </p:spPr>
        <p:txBody>
          <a:bodyPr wrap="square" lIns="0" tIns="0" rIns="0" bIns="0" rtlCol="0"/>
          <a:lstStyle/>
          <a:p>
            <a:endParaRPr/>
          </a:p>
        </p:txBody>
      </p:sp>
      <p:sp>
        <p:nvSpPr>
          <p:cNvPr id="7" name="TextBox 6">
            <a:extLst>
              <a:ext uri="{FF2B5EF4-FFF2-40B4-BE49-F238E27FC236}">
                <a16:creationId xmlns:a16="http://schemas.microsoft.com/office/drawing/2014/main" id="{FE56FDF1-D528-EC4A-ADCD-707E3430E989}"/>
              </a:ext>
            </a:extLst>
          </p:cNvPr>
          <p:cNvSpPr txBox="1"/>
          <p:nvPr/>
        </p:nvSpPr>
        <p:spPr>
          <a:xfrm>
            <a:off x="6781799" y="1640412"/>
            <a:ext cx="2387600" cy="646331"/>
          </a:xfrm>
          <a:prstGeom prst="rect">
            <a:avLst/>
          </a:prstGeom>
          <a:noFill/>
        </p:spPr>
        <p:txBody>
          <a:bodyPr wrap="square">
            <a:spAutoFit/>
          </a:bodyPr>
          <a:lstStyle/>
          <a:p>
            <a:pPr marL="12700" marR="5080">
              <a:lnSpc>
                <a:spcPct val="100000"/>
              </a:lnSpc>
              <a:spcBef>
                <a:spcPts val="95"/>
              </a:spcBef>
            </a:pPr>
            <a:r>
              <a:rPr lang="en-US" sz="1800" spc="-20" dirty="0">
                <a:latin typeface="Carlito"/>
                <a:cs typeface="Carlito"/>
              </a:rPr>
              <a:t>95% confidence interval as </a:t>
            </a:r>
            <a:r>
              <a:rPr lang="en-US" sz="1800" spc="-10" dirty="0">
                <a:latin typeface="Carlito"/>
                <a:cs typeface="Carlito"/>
              </a:rPr>
              <a:t>light blue</a:t>
            </a:r>
            <a:r>
              <a:rPr lang="en-US" sz="1800" spc="-100" dirty="0">
                <a:latin typeface="Carlito"/>
                <a:cs typeface="Carlito"/>
              </a:rPr>
              <a:t> </a:t>
            </a:r>
            <a:r>
              <a:rPr lang="en-US" sz="1800" spc="-10" dirty="0">
                <a:latin typeface="Carlito"/>
                <a:cs typeface="Carlito"/>
              </a:rPr>
              <a:t>shading</a:t>
            </a:r>
          </a:p>
        </p:txBody>
      </p:sp>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Calibri" panose="020F0502020204030204" pitchFamily="34" charset="0"/>
                <a:cs typeface="Calibri" panose="020F0502020204030204" pitchFamily="34" charset="0"/>
              </a:rPr>
              <a:t>21. All Launch Site Names</a:t>
            </a:r>
          </a:p>
        </p:txBody>
      </p:sp>
      <p:sp>
        <p:nvSpPr>
          <p:cNvPr id="2" name="object 5">
            <a:extLst>
              <a:ext uri="{FF2B5EF4-FFF2-40B4-BE49-F238E27FC236}">
                <a16:creationId xmlns:a16="http://schemas.microsoft.com/office/drawing/2014/main" id="{D0BC8388-0F65-7FE1-A2EB-7EB9754951B8}"/>
              </a:ext>
            </a:extLst>
          </p:cNvPr>
          <p:cNvSpPr/>
          <p:nvPr/>
        </p:nvSpPr>
        <p:spPr>
          <a:xfrm>
            <a:off x="770011" y="1648192"/>
            <a:ext cx="3310922" cy="4453581"/>
          </a:xfrm>
          <a:prstGeom prst="rect">
            <a:avLst/>
          </a:prstGeom>
          <a:blipFill>
            <a:blip r:embed="rId3" cstate="print"/>
            <a:stretch>
              <a:fillRect l="-26353" r="-30417"/>
            </a:stretch>
          </a:blipFill>
        </p:spPr>
        <p:txBody>
          <a:bodyPr wrap="square" lIns="0" tIns="0" rIns="0" bIns="0" rtlCol="0"/>
          <a:lstStyle/>
          <a:p>
            <a:endParaRPr dirty="0"/>
          </a:p>
        </p:txBody>
      </p:sp>
      <p:sp>
        <p:nvSpPr>
          <p:cNvPr id="7" name="TextBox 6">
            <a:extLst>
              <a:ext uri="{FF2B5EF4-FFF2-40B4-BE49-F238E27FC236}">
                <a16:creationId xmlns:a16="http://schemas.microsoft.com/office/drawing/2014/main" id="{41ABC442-199D-7A36-37C4-457AD97B51F1}"/>
              </a:ext>
            </a:extLst>
          </p:cNvPr>
          <p:cNvSpPr txBox="1"/>
          <p:nvPr/>
        </p:nvSpPr>
        <p:spPr>
          <a:xfrm>
            <a:off x="4427610" y="1648192"/>
            <a:ext cx="7030361" cy="2462213"/>
          </a:xfrm>
          <a:prstGeom prst="rect">
            <a:avLst/>
          </a:prstGeom>
          <a:noFill/>
        </p:spPr>
        <p:txBody>
          <a:bodyPr wrap="square">
            <a:spAutoFit/>
          </a:bodyPr>
          <a:lstStyle/>
          <a:p>
            <a:pPr marL="355600" indent="-342900">
              <a:lnSpc>
                <a:spcPct val="100000"/>
              </a:lnSpc>
              <a:buFont typeface="Arial" panose="020B0604020202020204" pitchFamily="34" charset="0"/>
              <a:buChar char="•"/>
            </a:pPr>
            <a:r>
              <a:rPr lang="en-US" sz="2200" dirty="0">
                <a:latin typeface="Calibri" panose="020F0502020204030204" pitchFamily="34" charset="0"/>
                <a:cs typeface="Calibri" panose="020F0502020204030204" pitchFamily="34" charset="0"/>
              </a:rPr>
              <a:t>Name query for unique launch </a:t>
            </a:r>
            <a:r>
              <a:rPr lang="en-US" sz="2200" spc="-20" dirty="0">
                <a:latin typeface="Calibri" panose="020F0502020204030204" pitchFamily="34" charset="0"/>
                <a:cs typeface="Calibri" panose="020F0502020204030204" pitchFamily="34" charset="0"/>
              </a:rPr>
              <a:t>site from</a:t>
            </a:r>
            <a:r>
              <a:rPr lang="en-US" sz="2200" spc="-80" dirty="0">
                <a:latin typeface="Calibri" panose="020F0502020204030204" pitchFamily="34" charset="0"/>
                <a:cs typeface="Calibri" panose="020F0502020204030204" pitchFamily="34" charset="0"/>
              </a:rPr>
              <a:t> </a:t>
            </a:r>
            <a:r>
              <a:rPr lang="en-US" sz="2200" spc="-5" dirty="0">
                <a:latin typeface="Calibri" panose="020F0502020204030204" pitchFamily="34" charset="0"/>
                <a:cs typeface="Calibri" panose="020F0502020204030204" pitchFamily="34" charset="0"/>
              </a:rPr>
              <a:t>database</a:t>
            </a:r>
          </a:p>
          <a:p>
            <a:pPr marL="355600" indent="-342900">
              <a:lnSpc>
                <a:spcPct val="100000"/>
              </a:lnSpc>
              <a:buFont typeface="Arial" panose="020B0604020202020204" pitchFamily="34" charset="0"/>
              <a:buChar char="•"/>
            </a:pPr>
            <a:r>
              <a:rPr lang="en-US" sz="2200" spc="-5" dirty="0">
                <a:latin typeface="Calibri" panose="020F0502020204030204" pitchFamily="34" charset="0"/>
                <a:cs typeface="Calibri" panose="020F0502020204030204" pitchFamily="34" charset="0"/>
              </a:rPr>
              <a:t>The three launch sites CCAFS LC-40, CCAFS SLC-40 and </a:t>
            </a:r>
            <a:r>
              <a:rPr lang="en-US" sz="2200" spc="-10" dirty="0">
                <a:latin typeface="Calibri" panose="020F0502020204030204" pitchFamily="34" charset="0"/>
                <a:cs typeface="Calibri" panose="020F0502020204030204" pitchFamily="34" charset="0"/>
              </a:rPr>
              <a:t>CCAFSSLC-40 </a:t>
            </a:r>
            <a:r>
              <a:rPr lang="en-US" sz="2200" spc="-25" dirty="0">
                <a:latin typeface="Calibri" panose="020F0502020204030204" pitchFamily="34" charset="0"/>
                <a:cs typeface="Calibri" panose="020F0502020204030204" pitchFamily="34" charset="0"/>
              </a:rPr>
              <a:t>look the same and most likely represented the same launch site. This can be due to data entry error and requires data manipulation.</a:t>
            </a:r>
          </a:p>
          <a:p>
            <a:pPr marL="355600" indent="-342900">
              <a:lnSpc>
                <a:spcPct val="100000"/>
              </a:lnSpc>
              <a:buFont typeface="Arial" panose="020B0604020202020204" pitchFamily="34" charset="0"/>
              <a:buChar char="•"/>
            </a:pPr>
            <a:r>
              <a:rPr lang="en-US" sz="2200" spc="-25" dirty="0">
                <a:latin typeface="Calibri" panose="020F0502020204030204" pitchFamily="34" charset="0"/>
                <a:cs typeface="Calibri" panose="020F0502020204030204" pitchFamily="34" charset="0"/>
              </a:rPr>
              <a:t>Therefore we assume that </a:t>
            </a:r>
            <a:r>
              <a:rPr lang="en-US" sz="2200" spc="-5" dirty="0">
                <a:latin typeface="Calibri" panose="020F0502020204030204" pitchFamily="34" charset="0"/>
                <a:cs typeface="Calibri" panose="020F0502020204030204" pitchFamily="34" charset="0"/>
              </a:rPr>
              <a:t>only </a:t>
            </a:r>
            <a:r>
              <a:rPr lang="en-US" sz="2200" dirty="0">
                <a:latin typeface="Calibri" panose="020F0502020204030204" pitchFamily="34" charset="0"/>
                <a:cs typeface="Calibri" panose="020F0502020204030204" pitchFamily="34" charset="0"/>
              </a:rPr>
              <a:t>3 unique </a:t>
            </a:r>
            <a:r>
              <a:rPr lang="en-US" sz="2200" spc="-5" dirty="0" err="1">
                <a:latin typeface="Calibri" panose="020F0502020204030204" pitchFamily="34" charset="0"/>
                <a:cs typeface="Calibri" panose="020F0502020204030204" pitchFamily="34" charset="0"/>
              </a:rPr>
              <a:t>launch_site</a:t>
            </a:r>
            <a:r>
              <a:rPr lang="en-US" sz="2200" spc="-5" dirty="0">
                <a:latin typeface="Calibri" panose="020F0502020204030204" pitchFamily="34" charset="0"/>
                <a:cs typeface="Calibri" panose="020F0502020204030204" pitchFamily="34" charset="0"/>
              </a:rPr>
              <a:t> values exist:  CCAFS SLC-40, KSC LC-39A,</a:t>
            </a:r>
            <a:r>
              <a:rPr lang="en-US" sz="2200" spc="-310" dirty="0">
                <a:latin typeface="Calibri" panose="020F0502020204030204" pitchFamily="34" charset="0"/>
                <a:cs typeface="Calibri" panose="020F0502020204030204" pitchFamily="34" charset="0"/>
              </a:rPr>
              <a:t> </a:t>
            </a:r>
            <a:r>
              <a:rPr lang="en-US" sz="2200" spc="-40" dirty="0">
                <a:latin typeface="Calibri" panose="020F0502020204030204" pitchFamily="34" charset="0"/>
                <a:cs typeface="Calibri" panose="020F0502020204030204" pitchFamily="34" charset="0"/>
              </a:rPr>
              <a:t>VAFB </a:t>
            </a:r>
            <a:r>
              <a:rPr lang="en-US" sz="2200" spc="-10" dirty="0">
                <a:latin typeface="Calibri" panose="020F0502020204030204" pitchFamily="34" charset="0"/>
                <a:cs typeface="Calibri" panose="020F0502020204030204" pitchFamily="34" charset="0"/>
              </a:rPr>
              <a:t>SLC-4E</a:t>
            </a:r>
            <a:endParaRPr lang="en-US"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331883" y="5195360"/>
            <a:ext cx="7391856" cy="944563"/>
          </a:xfrm>
          <a:prstGeom prst="rect">
            <a:avLst/>
          </a:prstGeom>
        </p:spPr>
        <p:txBody>
          <a:bodyPr>
            <a:normAutofit/>
          </a:bodyPr>
          <a:lstStyle/>
          <a:p>
            <a:pPr marL="12700" marR="5080">
              <a:lnSpc>
                <a:spcPts val="2160"/>
              </a:lnSpc>
              <a:spcBef>
                <a:spcPts val="375"/>
              </a:spcBef>
            </a:pPr>
            <a:r>
              <a:rPr lang="en-US" sz="2400" spc="-35" dirty="0">
                <a:solidFill>
                  <a:srgbClr val="404040"/>
                </a:solidFill>
                <a:latin typeface="Carlito"/>
                <a:cs typeface="Carlito"/>
              </a:rPr>
              <a:t>The first </a:t>
            </a:r>
            <a:r>
              <a:rPr lang="en-US" sz="2400" spc="-20" dirty="0">
                <a:solidFill>
                  <a:srgbClr val="404040"/>
                </a:solidFill>
                <a:latin typeface="Carlito"/>
                <a:cs typeface="Carlito"/>
              </a:rPr>
              <a:t>five </a:t>
            </a:r>
            <a:r>
              <a:rPr lang="en-US" sz="2400" spc="-5" dirty="0">
                <a:solidFill>
                  <a:srgbClr val="404040"/>
                </a:solidFill>
                <a:latin typeface="Carlito"/>
                <a:cs typeface="Carlito"/>
              </a:rPr>
              <a:t>entries </a:t>
            </a:r>
            <a:r>
              <a:rPr lang="en-US" sz="2400" dirty="0">
                <a:solidFill>
                  <a:srgbClr val="404040"/>
                </a:solidFill>
                <a:latin typeface="Carlito"/>
                <a:cs typeface="Carlito"/>
              </a:rPr>
              <a:t>in the </a:t>
            </a:r>
            <a:r>
              <a:rPr lang="en-US" sz="2400" spc="-5" dirty="0">
                <a:solidFill>
                  <a:srgbClr val="404040"/>
                </a:solidFill>
                <a:latin typeface="Carlito"/>
                <a:cs typeface="Carlito"/>
              </a:rPr>
              <a:t>database with the </a:t>
            </a:r>
            <a:r>
              <a:rPr lang="en-US" sz="2400" spc="-5" dirty="0" err="1">
                <a:solidFill>
                  <a:srgbClr val="404040"/>
                </a:solidFill>
                <a:latin typeface="Carlito"/>
                <a:cs typeface="Carlito"/>
              </a:rPr>
              <a:t>launch_s</a:t>
            </a:r>
            <a:r>
              <a:rPr lang="en-US" sz="2400" spc="-15" dirty="0" err="1">
                <a:solidFill>
                  <a:srgbClr val="404040"/>
                </a:solidFill>
                <a:latin typeface="Carlito"/>
                <a:cs typeface="Carlito"/>
              </a:rPr>
              <a:t>ite</a:t>
            </a:r>
            <a:r>
              <a:rPr lang="en-US" sz="2400" spc="-100" dirty="0">
                <a:solidFill>
                  <a:srgbClr val="404040"/>
                </a:solidFill>
                <a:latin typeface="Carlito"/>
                <a:cs typeface="Carlito"/>
              </a:rPr>
              <a:t> </a:t>
            </a:r>
            <a:r>
              <a:rPr lang="en-US" sz="2400" spc="-5" dirty="0">
                <a:solidFill>
                  <a:srgbClr val="404040"/>
                </a:solidFill>
                <a:latin typeface="Carlito"/>
                <a:cs typeface="Carlito"/>
              </a:rPr>
              <a:t>name </a:t>
            </a:r>
            <a:r>
              <a:rPr lang="en-US" sz="2400" dirty="0">
                <a:solidFill>
                  <a:srgbClr val="404040"/>
                </a:solidFill>
                <a:latin typeface="Carlito"/>
                <a:cs typeface="Carlito"/>
              </a:rPr>
              <a:t>beginning </a:t>
            </a:r>
            <a:r>
              <a:rPr lang="en-US" sz="2400" spc="-5" dirty="0">
                <a:solidFill>
                  <a:srgbClr val="404040"/>
                </a:solidFill>
                <a:latin typeface="Carlito"/>
                <a:cs typeface="Carlito"/>
              </a:rPr>
              <a:t>with </a:t>
            </a:r>
            <a:r>
              <a:rPr lang="en-US" sz="2400" dirty="0">
                <a:solidFill>
                  <a:srgbClr val="404040"/>
                </a:solidFill>
                <a:latin typeface="Carlito"/>
                <a:cs typeface="Carlito"/>
              </a:rPr>
              <a:t>CCA are shown.</a:t>
            </a:r>
            <a:endParaRPr lang="en-US" sz="2400" dirty="0">
              <a:latin typeface="Carlito"/>
              <a:cs typeface="Carlito"/>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Calibri" panose="020F0502020204030204" pitchFamily="34" charset="0"/>
                <a:cs typeface="Calibri" panose="020F0502020204030204" pitchFamily="34" charset="0"/>
              </a:rPr>
              <a:t>22. Launch Site Names Begin with 'CCA'</a:t>
            </a:r>
          </a:p>
        </p:txBody>
      </p:sp>
      <p:sp>
        <p:nvSpPr>
          <p:cNvPr id="2" name="object 5">
            <a:extLst>
              <a:ext uri="{FF2B5EF4-FFF2-40B4-BE49-F238E27FC236}">
                <a16:creationId xmlns:a16="http://schemas.microsoft.com/office/drawing/2014/main" id="{CE4B03EF-5B30-E314-6CF8-74782FE3D0BA}"/>
              </a:ext>
            </a:extLst>
          </p:cNvPr>
          <p:cNvSpPr/>
          <p:nvPr/>
        </p:nvSpPr>
        <p:spPr>
          <a:xfrm>
            <a:off x="1811866" y="1477383"/>
            <a:ext cx="8568268" cy="3632315"/>
          </a:xfrm>
          <a:prstGeom prst="rect">
            <a:avLst/>
          </a:prstGeom>
          <a:blipFill>
            <a:blip r:embed="rId3" cstate="print"/>
            <a:stretch>
              <a:fillRect l="-5264"/>
            </a:stretch>
          </a:blipFill>
        </p:spPr>
        <p:txBody>
          <a:bodyPr wrap="square" lIns="0" tIns="0" rIns="0" bIns="0" rtlCol="0"/>
          <a:lstStyle/>
          <a:p>
            <a:endParaRPr/>
          </a:p>
        </p:txBody>
      </p:sp>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649993"/>
            <a:ext cx="10515600" cy="1375580"/>
          </a:xfrm>
          <a:prstGeom prst="rect">
            <a:avLst/>
          </a:prstGeom>
        </p:spPr>
        <p:txBody>
          <a:bodyPr>
            <a:noAutofit/>
          </a:bodyPr>
          <a:lstStyle/>
          <a:p>
            <a:pPr marL="215900" marR="5715" indent="-215900">
              <a:lnSpc>
                <a:spcPts val="2160"/>
              </a:lnSpc>
              <a:spcBef>
                <a:spcPts val="375"/>
              </a:spcBef>
            </a:pPr>
            <a:r>
              <a:rPr lang="en-US" sz="2200" spc="-5" dirty="0">
                <a:solidFill>
                  <a:srgbClr val="404040"/>
                </a:solidFill>
                <a:latin typeface="Calibri" panose="020F0502020204030204" pitchFamily="34" charset="0"/>
                <a:cs typeface="Calibri" panose="020F0502020204030204" pitchFamily="34" charset="0"/>
              </a:rPr>
              <a:t>The query sums </a:t>
            </a:r>
            <a:r>
              <a:rPr lang="en-US" sz="2200" dirty="0">
                <a:solidFill>
                  <a:srgbClr val="404040"/>
                </a:solidFill>
                <a:latin typeface="Calibri" panose="020F0502020204030204" pitchFamily="34" charset="0"/>
                <a:cs typeface="Calibri" panose="020F0502020204030204" pitchFamily="34" charset="0"/>
              </a:rPr>
              <a:t>the </a:t>
            </a:r>
            <a:r>
              <a:rPr lang="en-US" sz="2200" spc="-25" dirty="0">
                <a:solidFill>
                  <a:srgbClr val="404040"/>
                </a:solidFill>
                <a:latin typeface="Calibri" panose="020F0502020204030204" pitchFamily="34" charset="0"/>
                <a:cs typeface="Calibri" panose="020F0502020204030204" pitchFamily="34" charset="0"/>
              </a:rPr>
              <a:t>total </a:t>
            </a:r>
            <a:r>
              <a:rPr lang="en-US" sz="2200" spc="-10" dirty="0">
                <a:solidFill>
                  <a:srgbClr val="404040"/>
                </a:solidFill>
                <a:latin typeface="Calibri" panose="020F0502020204030204" pitchFamily="34" charset="0"/>
                <a:cs typeface="Calibri" panose="020F0502020204030204" pitchFamily="34" charset="0"/>
              </a:rPr>
              <a:t>payload </a:t>
            </a:r>
            <a:r>
              <a:rPr lang="en-US" sz="2200" spc="-5" dirty="0">
                <a:solidFill>
                  <a:srgbClr val="404040"/>
                </a:solidFill>
                <a:latin typeface="Calibri" panose="020F0502020204030204" pitchFamily="34" charset="0"/>
                <a:cs typeface="Calibri" panose="020F0502020204030204" pitchFamily="34" charset="0"/>
              </a:rPr>
              <a:t>mass </a:t>
            </a:r>
            <a:r>
              <a:rPr lang="en-US" sz="2200" dirty="0">
                <a:solidFill>
                  <a:srgbClr val="404040"/>
                </a:solidFill>
                <a:latin typeface="Calibri" panose="020F0502020204030204" pitchFamily="34" charset="0"/>
                <a:cs typeface="Calibri" panose="020F0502020204030204" pitchFamily="34" charset="0"/>
              </a:rPr>
              <a:t>in kg as </a:t>
            </a:r>
            <a:r>
              <a:rPr lang="en-US" sz="2200" dirty="0" err="1">
                <a:solidFill>
                  <a:srgbClr val="404040"/>
                </a:solidFill>
                <a:latin typeface="Calibri" panose="020F0502020204030204" pitchFamily="34" charset="0"/>
                <a:cs typeface="Calibri" panose="020F0502020204030204" pitchFamily="34" charset="0"/>
              </a:rPr>
              <a:t>sum_payload_mass_kg</a:t>
            </a:r>
            <a:r>
              <a:rPr lang="en-US" sz="2200" dirty="0">
                <a:solidFill>
                  <a:srgbClr val="404040"/>
                </a:solidFill>
                <a:latin typeface="Calibri" panose="020F0502020204030204" pitchFamily="34" charset="0"/>
                <a:cs typeface="Calibri" panose="020F0502020204030204" pitchFamily="34" charset="0"/>
              </a:rPr>
              <a:t> for the filtered by the customer “NASA”.</a:t>
            </a:r>
            <a:endParaRPr lang="en-US" sz="2200" dirty="0">
              <a:latin typeface="Calibri" panose="020F0502020204030204" pitchFamily="34" charset="0"/>
              <a:cs typeface="Calibri" panose="020F0502020204030204" pitchFamily="34" charset="0"/>
            </a:endParaRPr>
          </a:p>
          <a:p>
            <a:pPr marL="215900" marR="5080" indent="-215900">
              <a:lnSpc>
                <a:spcPct val="90000"/>
              </a:lnSpc>
              <a:spcBef>
                <a:spcPts val="1370"/>
              </a:spcBef>
            </a:pPr>
            <a:r>
              <a:rPr lang="en-US" sz="2200" spc="-15" dirty="0">
                <a:solidFill>
                  <a:srgbClr val="404040"/>
                </a:solidFill>
                <a:latin typeface="Calibri" panose="020F0502020204030204" pitchFamily="34" charset="0"/>
                <a:cs typeface="Calibri" panose="020F0502020204030204" pitchFamily="34" charset="0"/>
              </a:rPr>
              <a:t>NASA (CRS) are resupply missions (</a:t>
            </a:r>
            <a:r>
              <a:rPr lang="en-US" sz="2200" spc="-10" dirty="0">
                <a:solidFill>
                  <a:srgbClr val="404040"/>
                </a:solidFill>
                <a:latin typeface="Calibri" panose="020F0502020204030204" pitchFamily="34" charset="0"/>
                <a:cs typeface="Calibri" panose="020F0502020204030204" pitchFamily="34" charset="0"/>
              </a:rPr>
              <a:t>Commercial </a:t>
            </a:r>
            <a:r>
              <a:rPr lang="en-US" sz="2200" spc="-5" dirty="0">
                <a:solidFill>
                  <a:srgbClr val="404040"/>
                </a:solidFill>
                <a:latin typeface="Calibri" panose="020F0502020204030204" pitchFamily="34" charset="0"/>
                <a:cs typeface="Calibri" panose="020F0502020204030204" pitchFamily="34" charset="0"/>
              </a:rPr>
              <a:t>Resupply </a:t>
            </a:r>
            <a:r>
              <a:rPr lang="en-US" sz="2200" dirty="0">
                <a:solidFill>
                  <a:srgbClr val="404040"/>
                </a:solidFill>
                <a:latin typeface="Calibri" panose="020F0502020204030204" pitchFamily="34" charset="0"/>
                <a:cs typeface="Calibri" panose="020F0502020204030204" pitchFamily="34" charset="0"/>
              </a:rPr>
              <a:t>Services)</a:t>
            </a:r>
            <a:r>
              <a:rPr lang="en-US" sz="2200" spc="-15" dirty="0">
                <a:solidFill>
                  <a:srgbClr val="404040"/>
                </a:solidFill>
                <a:latin typeface="Calibri" panose="020F0502020204030204" pitchFamily="34" charset="0"/>
                <a:cs typeface="Calibri" panose="020F0502020204030204" pitchFamily="34" charset="0"/>
              </a:rPr>
              <a:t>to the International Space Station (ISS)</a:t>
            </a:r>
            <a:r>
              <a:rPr lang="en-US" sz="2200" dirty="0">
                <a:solidFill>
                  <a:srgbClr val="404040"/>
                </a:solidFill>
                <a:latin typeface="Calibri" panose="020F0502020204030204" pitchFamily="34" charset="0"/>
                <a:cs typeface="Calibri" panose="020F0502020204030204" pitchFamily="34" charset="0"/>
              </a:rPr>
              <a:t>.</a:t>
            </a:r>
            <a:endParaRPr lang="en-US" sz="2200" dirty="0">
              <a:latin typeface="Calibri" panose="020F0502020204030204" pitchFamily="34" charset="0"/>
              <a:cs typeface="Calibri" panose="020F050202020403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Calibri" panose="020F0502020204030204" pitchFamily="34" charset="0"/>
                <a:cs typeface="Calibri" panose="020F0502020204030204" pitchFamily="34" charset="0"/>
              </a:rPr>
              <a:t>23. Total Payload Mass</a:t>
            </a:r>
          </a:p>
        </p:txBody>
      </p:sp>
      <p:sp>
        <p:nvSpPr>
          <p:cNvPr id="2" name="object 5">
            <a:extLst>
              <a:ext uri="{FF2B5EF4-FFF2-40B4-BE49-F238E27FC236}">
                <a16:creationId xmlns:a16="http://schemas.microsoft.com/office/drawing/2014/main" id="{AC31D8BD-09C5-7D09-741F-12D4415489A3}"/>
              </a:ext>
            </a:extLst>
          </p:cNvPr>
          <p:cNvSpPr/>
          <p:nvPr/>
        </p:nvSpPr>
        <p:spPr>
          <a:xfrm>
            <a:off x="2799021" y="1591734"/>
            <a:ext cx="5687568" cy="255422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656667"/>
            <a:ext cx="10151990" cy="152029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Calibri" panose="020F0502020204030204" pitchFamily="34" charset="0"/>
                <a:cs typeface="Calibri" panose="020F0502020204030204" pitchFamily="34" charset="0"/>
              </a:rPr>
              <a:t>The query calculates the average payload mass carried by booster version F9 v1.1</a:t>
            </a:r>
          </a:p>
          <a:p>
            <a:pPr>
              <a:lnSpc>
                <a:spcPct val="100000"/>
              </a:lnSpc>
              <a:spcBef>
                <a:spcPts val="1400"/>
              </a:spcBef>
            </a:pPr>
            <a:r>
              <a:rPr lang="en-US" sz="2200" dirty="0">
                <a:solidFill>
                  <a:schemeClr val="accent3">
                    <a:lumMod val="25000"/>
                  </a:schemeClr>
                </a:solidFill>
                <a:latin typeface="Calibri" panose="020F0502020204030204" pitchFamily="34" charset="0"/>
                <a:cs typeface="Calibri" panose="020F0502020204030204" pitchFamily="34" charset="0"/>
              </a:rPr>
              <a:t>The average payload mass is 2928kg and on the lower end of he payload mass range.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Calibri" panose="020F0502020204030204" pitchFamily="34" charset="0"/>
                <a:cs typeface="Calibri" panose="020F0502020204030204" pitchFamily="34" charset="0"/>
              </a:rPr>
              <a:t>24. Average Payload Mass by F9 v1.1</a:t>
            </a:r>
          </a:p>
        </p:txBody>
      </p:sp>
      <p:sp>
        <p:nvSpPr>
          <p:cNvPr id="2" name="object 5">
            <a:extLst>
              <a:ext uri="{FF2B5EF4-FFF2-40B4-BE49-F238E27FC236}">
                <a16:creationId xmlns:a16="http://schemas.microsoft.com/office/drawing/2014/main" id="{984EDC27-E8EC-B475-8B38-64E38E82BC01}"/>
              </a:ext>
            </a:extLst>
          </p:cNvPr>
          <p:cNvSpPr/>
          <p:nvPr/>
        </p:nvSpPr>
        <p:spPr>
          <a:xfrm>
            <a:off x="770010" y="1536727"/>
            <a:ext cx="6364224" cy="286969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893733"/>
            <a:ext cx="10355190" cy="1283230"/>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Calibri" panose="020F0502020204030204" pitchFamily="34" charset="0"/>
                <a:cs typeface="Calibri" panose="020F0502020204030204" pitchFamily="34" charset="0"/>
              </a:rPr>
              <a:t>To determine the first successful landing outcome on a ground pad this query was used.</a:t>
            </a:r>
          </a:p>
          <a:p>
            <a:pPr>
              <a:lnSpc>
                <a:spcPct val="100000"/>
              </a:lnSpc>
              <a:spcBef>
                <a:spcPts val="1400"/>
              </a:spcBef>
            </a:pPr>
            <a:r>
              <a:rPr lang="en-US" sz="2200" dirty="0">
                <a:solidFill>
                  <a:schemeClr val="accent3">
                    <a:lumMod val="25000"/>
                  </a:schemeClr>
                </a:solidFill>
                <a:latin typeface="Calibri" panose="020F0502020204030204" pitchFamily="34" charset="0"/>
                <a:cs typeface="Calibri" panose="020F0502020204030204" pitchFamily="34" charset="0"/>
              </a:rPr>
              <a:t>The resulting date of the first successful landing outcome on ground pad was on 22.Dec.2015.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Calibri" panose="020F0502020204030204" pitchFamily="34" charset="0"/>
                <a:cs typeface="Calibri" panose="020F0502020204030204" pitchFamily="34" charset="0"/>
              </a:rPr>
              <a:t>25. First Successful Ground Landing Date</a:t>
            </a:r>
          </a:p>
        </p:txBody>
      </p:sp>
      <p:sp>
        <p:nvSpPr>
          <p:cNvPr id="2" name="object 5">
            <a:extLst>
              <a:ext uri="{FF2B5EF4-FFF2-40B4-BE49-F238E27FC236}">
                <a16:creationId xmlns:a16="http://schemas.microsoft.com/office/drawing/2014/main" id="{4298CBCF-1340-F5B4-34EF-9930F4B313FC}"/>
              </a:ext>
            </a:extLst>
          </p:cNvPr>
          <p:cNvSpPr/>
          <p:nvPr/>
        </p:nvSpPr>
        <p:spPr>
          <a:xfrm>
            <a:off x="2717343" y="1560442"/>
            <a:ext cx="5780532" cy="286054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z="2200" b="1" smtClean="0">
                <a:latin typeface="Calibri" panose="020F0502020204030204" pitchFamily="34" charset="0"/>
                <a:cs typeface="Calibri" panose="020F0502020204030204" pitchFamily="34" charset="0"/>
              </a:rPr>
              <a:t>28</a:t>
            </a:fld>
            <a:endParaRPr lang="en-US" sz="2200" b="1">
              <a:latin typeface="Calibri" panose="020F0502020204030204" pitchFamily="34" charset="0"/>
              <a:cs typeface="Calibri" panose="020F0502020204030204" pitchFamily="34" charset="0"/>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601902"/>
            <a:ext cx="9745589" cy="1575060"/>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Calibri" panose="020F0502020204030204" pitchFamily="34" charset="0"/>
                <a:cs typeface="Calibri" panose="020F0502020204030204" pitchFamily="34" charset="0"/>
              </a:rPr>
              <a:t>This query was used to determine the booster types that resulted in a successful landing on a drone ship, with a lift-off payload between 4000 and 6000 kg.</a:t>
            </a:r>
          </a:p>
          <a:p>
            <a:pPr>
              <a:lnSpc>
                <a:spcPct val="100000"/>
              </a:lnSpc>
              <a:spcBef>
                <a:spcPts val="1400"/>
              </a:spcBef>
            </a:pPr>
            <a:r>
              <a:rPr lang="en-US" sz="2200" dirty="0">
                <a:solidFill>
                  <a:schemeClr val="accent3">
                    <a:lumMod val="25000"/>
                  </a:schemeClr>
                </a:solidFill>
                <a:latin typeface="Calibri" panose="020F0502020204030204" pitchFamily="34" charset="0"/>
                <a:cs typeface="Calibri" panose="020F0502020204030204" pitchFamily="34" charset="0"/>
              </a:rPr>
              <a:t>The following booster versions were used:</a:t>
            </a:r>
            <a:br>
              <a:rPr lang="en-US" sz="2200" dirty="0">
                <a:solidFill>
                  <a:schemeClr val="accent3">
                    <a:lumMod val="25000"/>
                  </a:schemeClr>
                </a:solidFill>
                <a:latin typeface="Calibri" panose="020F0502020204030204" pitchFamily="34" charset="0"/>
                <a:cs typeface="Calibri" panose="020F0502020204030204" pitchFamily="34" charset="0"/>
              </a:rPr>
            </a:br>
            <a:r>
              <a:rPr lang="en-US" sz="2200" dirty="0">
                <a:solidFill>
                  <a:schemeClr val="accent3">
                    <a:lumMod val="25000"/>
                  </a:schemeClr>
                </a:solidFill>
                <a:latin typeface="Calibri" panose="020F0502020204030204" pitchFamily="34" charset="0"/>
                <a:cs typeface="Calibri" panose="020F0502020204030204" pitchFamily="34" charset="0"/>
              </a:rPr>
              <a:t>F9 FT B1022, F9 FT B1026, F9 FT B1021.2, F9 FT B1031.2</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Calibri" panose="020F0502020204030204" pitchFamily="34" charset="0"/>
                <a:cs typeface="Calibri" panose="020F0502020204030204" pitchFamily="34" charset="0"/>
              </a:rPr>
              <a:t>26. Successful Drone Ship Landing with Payload between 4000 and 6000</a:t>
            </a:r>
          </a:p>
        </p:txBody>
      </p:sp>
      <p:sp>
        <p:nvSpPr>
          <p:cNvPr id="2" name="object 5">
            <a:extLst>
              <a:ext uri="{FF2B5EF4-FFF2-40B4-BE49-F238E27FC236}">
                <a16:creationId xmlns:a16="http://schemas.microsoft.com/office/drawing/2014/main" id="{97140AC9-8675-7C25-455B-0A8CE08421F3}"/>
              </a:ext>
            </a:extLst>
          </p:cNvPr>
          <p:cNvSpPr/>
          <p:nvPr/>
        </p:nvSpPr>
        <p:spPr>
          <a:xfrm>
            <a:off x="2652522" y="1525779"/>
            <a:ext cx="6886956" cy="2638043"/>
          </a:xfrm>
          <a:prstGeom prst="rect">
            <a:avLst/>
          </a:prstGeom>
          <a:blipFill>
            <a:blip r:embed="rId3" cstate="print"/>
            <a:stretch>
              <a:fillRect/>
            </a:stretch>
          </a:blipFill>
        </p:spPr>
        <p:txBody>
          <a:bodyPr wrap="square" lIns="0" tIns="0" rIns="0" bIns="0" rtlCol="0"/>
          <a:lstStyle/>
          <a:p>
            <a:endParaRPr sz="2200" b="1">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995333"/>
            <a:ext cx="9745589" cy="880534"/>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Calibri" panose="020F0502020204030204" pitchFamily="34" charset="0"/>
                <a:cs typeface="Calibri" panose="020F0502020204030204" pitchFamily="34" charset="0"/>
              </a:rPr>
              <a:t>This query is used to return each mission outcomes.</a:t>
            </a:r>
          </a:p>
          <a:p>
            <a:pPr>
              <a:lnSpc>
                <a:spcPct val="100000"/>
              </a:lnSpc>
              <a:spcBef>
                <a:spcPts val="1400"/>
              </a:spcBef>
            </a:pPr>
            <a:r>
              <a:rPr lang="en-US" sz="2200" dirty="0">
                <a:solidFill>
                  <a:schemeClr val="accent3">
                    <a:lumMod val="25000"/>
                  </a:schemeClr>
                </a:solidFill>
                <a:latin typeface="Calibri" panose="020F0502020204030204" pitchFamily="34" charset="0"/>
                <a:cs typeface="Calibri" panose="020F0502020204030204" pitchFamily="34" charset="0"/>
              </a:rPr>
              <a:t>The total number of successful and failure mission outcomes are listed.</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Calibri" panose="020F0502020204030204" pitchFamily="34" charset="0"/>
                <a:cs typeface="Calibri" panose="020F0502020204030204" pitchFamily="34" charset="0"/>
              </a:rPr>
              <a:t>27. Total Number of Successful and Failure Mission Outcomes</a:t>
            </a:r>
          </a:p>
        </p:txBody>
      </p:sp>
      <p:sp>
        <p:nvSpPr>
          <p:cNvPr id="2" name="object 5">
            <a:extLst>
              <a:ext uri="{FF2B5EF4-FFF2-40B4-BE49-F238E27FC236}">
                <a16:creationId xmlns:a16="http://schemas.microsoft.com/office/drawing/2014/main" id="{7A9BECFF-62CA-A8CE-69D9-C3F8F38DA12C}"/>
              </a:ext>
            </a:extLst>
          </p:cNvPr>
          <p:cNvSpPr/>
          <p:nvPr/>
        </p:nvSpPr>
        <p:spPr>
          <a:xfrm>
            <a:off x="3458347" y="1392959"/>
            <a:ext cx="5138928" cy="344119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21115E5-38A1-E713-A7F1-1B9F5E9C3623}"/>
              </a:ext>
            </a:extLst>
          </p:cNvPr>
          <p:cNvSpPr txBox="1"/>
          <p:nvPr/>
        </p:nvSpPr>
        <p:spPr>
          <a:xfrm>
            <a:off x="770011" y="1560508"/>
            <a:ext cx="10515600" cy="4770537"/>
          </a:xfrm>
          <a:prstGeom prst="rect">
            <a:avLst/>
          </a:prstGeom>
          <a:noFill/>
        </p:spPr>
        <p:txBody>
          <a:bodyPr wrap="square">
            <a:spAutoFit/>
          </a:bodyPr>
          <a:lstStyle/>
          <a:p>
            <a:pPr marL="241300" marR="142875" indent="-228600">
              <a:spcBef>
                <a:spcPts val="359"/>
              </a:spcBef>
              <a:buFont typeface="Arial"/>
              <a:buChar char="•"/>
              <a:tabLst>
                <a:tab pos="240665" algn="l"/>
                <a:tab pos="241300" algn="l"/>
              </a:tabLst>
            </a:pPr>
            <a:r>
              <a:rPr lang="en-US" sz="2200" spc="-20" dirty="0">
                <a:latin typeface="Calibri" panose="020F0502020204030204" pitchFamily="34" charset="0"/>
                <a:cs typeface="Calibri" panose="020F0502020204030204" pitchFamily="34" charset="0"/>
              </a:rPr>
              <a:t>Public available data sources from SpaceX API and SpaceX Wikipedia page are used for data wrangling.</a:t>
            </a:r>
          </a:p>
          <a:p>
            <a:pPr marL="241300" marR="142875" indent="-228600">
              <a:spcBef>
                <a:spcPts val="359"/>
              </a:spcBef>
              <a:buFont typeface="Arial"/>
              <a:buChar char="•"/>
              <a:tabLst>
                <a:tab pos="240665" algn="l"/>
                <a:tab pos="241300" algn="l"/>
              </a:tabLst>
            </a:pPr>
            <a:r>
              <a:rPr lang="en-US" sz="2200" spc="-25" dirty="0">
                <a:latin typeface="Calibri" panose="020F0502020204030204" pitchFamily="34" charset="0"/>
                <a:cs typeface="Calibri" panose="020F0502020204030204" pitchFamily="34" charset="0"/>
              </a:rPr>
              <a:t>Rocket landings are sorted in an extra column “class” based on their </a:t>
            </a:r>
            <a:r>
              <a:rPr lang="en-US" sz="2200" spc="-5" dirty="0">
                <a:latin typeface="Calibri" panose="020F0502020204030204" pitchFamily="34" charset="0"/>
                <a:cs typeface="Calibri" panose="020F0502020204030204" pitchFamily="34" charset="0"/>
              </a:rPr>
              <a:t>landing outcome.</a:t>
            </a:r>
          </a:p>
          <a:p>
            <a:pPr marL="241300" marR="142875" indent="-228600">
              <a:spcBef>
                <a:spcPts val="359"/>
              </a:spcBef>
              <a:buFont typeface="Arial"/>
              <a:buChar char="•"/>
              <a:tabLst>
                <a:tab pos="240665" algn="l"/>
                <a:tab pos="241300" algn="l"/>
              </a:tabLst>
            </a:pPr>
            <a:r>
              <a:rPr lang="en-US" sz="2200" spc="-20" dirty="0">
                <a:latin typeface="Calibri" panose="020F0502020204030204" pitchFamily="34" charset="0"/>
                <a:cs typeface="Calibri" panose="020F0502020204030204" pitchFamily="34" charset="0"/>
              </a:rPr>
              <a:t>Using SQL, visualization, Folium map and dashboards to explore the data.</a:t>
            </a:r>
          </a:p>
          <a:p>
            <a:pPr marL="241300" marR="142875" indent="-228600">
              <a:spcBef>
                <a:spcPts val="359"/>
              </a:spcBef>
              <a:buFont typeface="Arial"/>
              <a:buChar char="•"/>
              <a:tabLst>
                <a:tab pos="240665" algn="l"/>
                <a:tab pos="241300" algn="l"/>
              </a:tabLst>
            </a:pPr>
            <a:r>
              <a:rPr lang="en-US" sz="2200" spc="-25" dirty="0">
                <a:latin typeface="Calibri" panose="020F0502020204030204" pitchFamily="34" charset="0"/>
                <a:cs typeface="Calibri" panose="020F0502020204030204" pitchFamily="34" charset="0"/>
              </a:rPr>
              <a:t>Normalizing and standardized the </a:t>
            </a:r>
            <a:r>
              <a:rPr lang="en-US" sz="2200" spc="-35" dirty="0">
                <a:latin typeface="Calibri" panose="020F0502020204030204" pitchFamily="34" charset="0"/>
                <a:cs typeface="Calibri" panose="020F0502020204030204" pitchFamily="34" charset="0"/>
              </a:rPr>
              <a:t>data. Applying </a:t>
            </a:r>
            <a:r>
              <a:rPr lang="en-US" sz="2200" spc="-20" dirty="0" err="1">
                <a:latin typeface="Calibri" panose="020F0502020204030204" pitchFamily="34" charset="0"/>
                <a:cs typeface="Calibri" panose="020F0502020204030204" pitchFamily="34" charset="0"/>
              </a:rPr>
              <a:t>GridSearchCV</a:t>
            </a:r>
            <a:r>
              <a:rPr lang="en-US" sz="2200" spc="-20" dirty="0">
                <a:latin typeface="Calibri" panose="020F0502020204030204" pitchFamily="34" charset="0"/>
                <a:cs typeface="Calibri" panose="020F0502020204030204" pitchFamily="34" charset="0"/>
              </a:rPr>
              <a:t> </a:t>
            </a:r>
            <a:r>
              <a:rPr lang="en-US" sz="2200" spc="-30" dirty="0">
                <a:latin typeface="Calibri" panose="020F0502020204030204" pitchFamily="34" charset="0"/>
                <a:cs typeface="Calibri" panose="020F0502020204030204" pitchFamily="34" charset="0"/>
              </a:rPr>
              <a:t>to </a:t>
            </a:r>
            <a:r>
              <a:rPr lang="en-US" sz="2200" spc="-15" dirty="0">
                <a:latin typeface="Calibri" panose="020F0502020204030204" pitchFamily="34" charset="0"/>
                <a:cs typeface="Calibri" panose="020F0502020204030204" pitchFamily="34" charset="0"/>
              </a:rPr>
              <a:t>find the </a:t>
            </a:r>
            <a:r>
              <a:rPr lang="en-US" sz="2200" spc="-20" dirty="0">
                <a:latin typeface="Calibri" panose="020F0502020204030204" pitchFamily="34" charset="0"/>
                <a:cs typeface="Calibri" panose="020F0502020204030204" pitchFamily="34" charset="0"/>
              </a:rPr>
              <a:t>best </a:t>
            </a:r>
            <a:r>
              <a:rPr lang="en-US" sz="2200" spc="-40" dirty="0">
                <a:latin typeface="Calibri" panose="020F0502020204030204" pitchFamily="34" charset="0"/>
                <a:cs typeface="Calibri" panose="020F0502020204030204" pitchFamily="34" charset="0"/>
              </a:rPr>
              <a:t>parameters </a:t>
            </a:r>
            <a:r>
              <a:rPr lang="en-US" sz="2200" spc="-35" dirty="0">
                <a:latin typeface="Calibri" panose="020F0502020204030204" pitchFamily="34" charset="0"/>
                <a:cs typeface="Calibri" panose="020F0502020204030204" pitchFamily="34" charset="0"/>
              </a:rPr>
              <a:t>for </a:t>
            </a:r>
            <a:r>
              <a:rPr lang="en-US" sz="2200" spc="-5" dirty="0">
                <a:latin typeface="Calibri" panose="020F0502020204030204" pitchFamily="34" charset="0"/>
                <a:cs typeface="Calibri" panose="020F0502020204030204" pitchFamily="34" charset="0"/>
              </a:rPr>
              <a:t>machine learning models.</a:t>
            </a:r>
          </a:p>
          <a:p>
            <a:pPr marL="241300" marR="142875" indent="-228600">
              <a:spcBef>
                <a:spcPts val="359"/>
              </a:spcBef>
              <a:buFont typeface="Arial"/>
              <a:buChar char="•"/>
              <a:tabLst>
                <a:tab pos="240665" algn="l"/>
                <a:tab pos="241300" algn="l"/>
              </a:tabLst>
            </a:pPr>
            <a:r>
              <a:rPr lang="en-US" sz="2200" spc="-20" dirty="0">
                <a:latin typeface="Calibri" panose="020F0502020204030204" pitchFamily="34" charset="0"/>
                <a:cs typeface="Calibri" panose="020F0502020204030204" pitchFamily="34" charset="0"/>
              </a:rPr>
              <a:t>A</a:t>
            </a:r>
            <a:r>
              <a:rPr lang="en-US" sz="2200" spc="-25" dirty="0">
                <a:latin typeface="Calibri" panose="020F0502020204030204" pitchFamily="34" charset="0"/>
                <a:cs typeface="Calibri" panose="020F0502020204030204" pitchFamily="34" charset="0"/>
              </a:rPr>
              <a:t>ccuracy score </a:t>
            </a:r>
            <a:r>
              <a:rPr lang="en-US" sz="2200" dirty="0">
                <a:latin typeface="Calibri" panose="020F0502020204030204" pitchFamily="34" charset="0"/>
                <a:cs typeface="Calibri" panose="020F0502020204030204" pitchFamily="34" charset="0"/>
              </a:rPr>
              <a:t>of </a:t>
            </a:r>
            <a:r>
              <a:rPr lang="en-US" sz="2200" spc="-5" dirty="0">
                <a:latin typeface="Calibri" panose="020F0502020204030204" pitchFamily="34" charset="0"/>
                <a:cs typeface="Calibri" panose="020F0502020204030204" pitchFamily="34" charset="0"/>
              </a:rPr>
              <a:t>all</a:t>
            </a:r>
            <a:r>
              <a:rPr lang="en-US" sz="2200" spc="-40" dirty="0">
                <a:latin typeface="Calibri" panose="020F0502020204030204" pitchFamily="34" charset="0"/>
                <a:cs typeface="Calibri" panose="020F0502020204030204" pitchFamily="34" charset="0"/>
              </a:rPr>
              <a:t> </a:t>
            </a:r>
            <a:r>
              <a:rPr lang="en-US" sz="2200" spc="-5" dirty="0">
                <a:latin typeface="Calibri" panose="020F0502020204030204" pitchFamily="34" charset="0"/>
                <a:cs typeface="Calibri" panose="020F0502020204030204" pitchFamily="34" charset="0"/>
              </a:rPr>
              <a:t>models are used for visualization.</a:t>
            </a:r>
            <a:endParaRPr lang="en-US" sz="2200" dirty="0">
              <a:latin typeface="Calibri" panose="020F0502020204030204" pitchFamily="34" charset="0"/>
              <a:cs typeface="Calibri" panose="020F0502020204030204" pitchFamily="34" charset="0"/>
            </a:endParaRPr>
          </a:p>
          <a:p>
            <a:pPr marL="241300" marR="5080" indent="-228600">
              <a:spcBef>
                <a:spcPts val="1645"/>
              </a:spcBef>
              <a:buFont typeface="Arial"/>
              <a:buChar char="•"/>
              <a:tabLst>
                <a:tab pos="240665" algn="l"/>
                <a:tab pos="241300" algn="l"/>
              </a:tabLst>
            </a:pPr>
            <a:r>
              <a:rPr lang="en-US" sz="2200" spc="-20" dirty="0">
                <a:latin typeface="Calibri" panose="020F0502020204030204" pitchFamily="34" charset="0"/>
                <a:cs typeface="Calibri" panose="020F0502020204030204" pitchFamily="34" charset="0"/>
              </a:rPr>
              <a:t>While four </a:t>
            </a:r>
            <a:r>
              <a:rPr lang="en-US" sz="2200" spc="-15" dirty="0">
                <a:latin typeface="Calibri" panose="020F0502020204030204" pitchFamily="34" charset="0"/>
                <a:cs typeface="Calibri" panose="020F0502020204030204" pitchFamily="34" charset="0"/>
              </a:rPr>
              <a:t>machine </a:t>
            </a:r>
            <a:r>
              <a:rPr lang="en-US" sz="2200" spc="-5" dirty="0">
                <a:latin typeface="Calibri" panose="020F0502020204030204" pitchFamily="34" charset="0"/>
                <a:cs typeface="Calibri" panose="020F0502020204030204" pitchFamily="34" charset="0"/>
              </a:rPr>
              <a:t>learning models </a:t>
            </a:r>
            <a:r>
              <a:rPr lang="en-US" sz="2200" spc="-25" dirty="0">
                <a:latin typeface="Calibri" panose="020F0502020204030204" pitchFamily="34" charset="0"/>
                <a:cs typeface="Calibri" panose="020F0502020204030204" pitchFamily="34" charset="0"/>
              </a:rPr>
              <a:t>were </a:t>
            </a:r>
            <a:r>
              <a:rPr lang="en-US" sz="2200" spc="-20" dirty="0">
                <a:latin typeface="Calibri" panose="020F0502020204030204" pitchFamily="34" charset="0"/>
                <a:cs typeface="Calibri" panose="020F0502020204030204" pitchFamily="34" charset="0"/>
              </a:rPr>
              <a:t>used (</a:t>
            </a:r>
            <a:r>
              <a:rPr lang="en-US" sz="2200" spc="-5" dirty="0">
                <a:latin typeface="Calibri" panose="020F0502020204030204" pitchFamily="34" charset="0"/>
                <a:cs typeface="Calibri" panose="020F0502020204030204" pitchFamily="34" charset="0"/>
              </a:rPr>
              <a:t>Logistic </a:t>
            </a:r>
            <a:r>
              <a:rPr lang="en-US" sz="2200" spc="-20" dirty="0">
                <a:latin typeface="Calibri" panose="020F0502020204030204" pitchFamily="34" charset="0"/>
                <a:cs typeface="Calibri" panose="020F0502020204030204" pitchFamily="34" charset="0"/>
              </a:rPr>
              <a:t>Regression, </a:t>
            </a:r>
            <a:r>
              <a:rPr lang="en-US" sz="2200" spc="-15" dirty="0">
                <a:latin typeface="Calibri" panose="020F0502020204030204" pitchFamily="34" charset="0"/>
                <a:cs typeface="Calibri" panose="020F0502020204030204" pitchFamily="34" charset="0"/>
              </a:rPr>
              <a:t>Support </a:t>
            </a:r>
            <a:r>
              <a:rPr lang="en-US" sz="2200" spc="-50" dirty="0">
                <a:latin typeface="Calibri" panose="020F0502020204030204" pitchFamily="34" charset="0"/>
                <a:cs typeface="Calibri" panose="020F0502020204030204" pitchFamily="34" charset="0"/>
              </a:rPr>
              <a:t>Vector  </a:t>
            </a:r>
            <a:r>
              <a:rPr lang="en-US" sz="2200" spc="-5" dirty="0">
                <a:latin typeface="Calibri" panose="020F0502020204030204" pitchFamily="34" charset="0"/>
                <a:cs typeface="Calibri" panose="020F0502020204030204" pitchFamily="34" charset="0"/>
              </a:rPr>
              <a:t>Machine, </a:t>
            </a:r>
            <a:r>
              <a:rPr lang="en-US" sz="2200" spc="-15" dirty="0">
                <a:latin typeface="Calibri" panose="020F0502020204030204" pitchFamily="34" charset="0"/>
                <a:cs typeface="Calibri" panose="020F0502020204030204" pitchFamily="34" charset="0"/>
              </a:rPr>
              <a:t>Decision </a:t>
            </a:r>
            <a:r>
              <a:rPr lang="en-US" sz="2200" spc="-80" dirty="0">
                <a:latin typeface="Calibri" panose="020F0502020204030204" pitchFamily="34" charset="0"/>
                <a:cs typeface="Calibri" panose="020F0502020204030204" pitchFamily="34" charset="0"/>
              </a:rPr>
              <a:t>Tree </a:t>
            </a:r>
            <a:r>
              <a:rPr lang="en-US" sz="2200" spc="-45" dirty="0">
                <a:latin typeface="Calibri" panose="020F0502020204030204" pitchFamily="34" charset="0"/>
                <a:cs typeface="Calibri" panose="020F0502020204030204" pitchFamily="34" charset="0"/>
              </a:rPr>
              <a:t>Classifier, </a:t>
            </a:r>
            <a:r>
              <a:rPr lang="en-US" sz="2200" spc="-5" dirty="0">
                <a:latin typeface="Calibri" panose="020F0502020204030204" pitchFamily="34" charset="0"/>
                <a:cs typeface="Calibri" panose="020F0502020204030204" pitchFamily="34" charset="0"/>
              </a:rPr>
              <a:t>and K </a:t>
            </a:r>
            <a:r>
              <a:rPr lang="en-US" sz="2200" spc="-20" dirty="0">
                <a:latin typeface="Calibri" panose="020F0502020204030204" pitchFamily="34" charset="0"/>
                <a:cs typeface="Calibri" panose="020F0502020204030204" pitchFamily="34" charset="0"/>
              </a:rPr>
              <a:t>Nearest Neighbors), all of them produced </a:t>
            </a:r>
            <a:r>
              <a:rPr lang="en-US" sz="2200" spc="-15" dirty="0">
                <a:latin typeface="Calibri" panose="020F0502020204030204" pitchFamily="34" charset="0"/>
                <a:cs typeface="Calibri" panose="020F0502020204030204" pitchFamily="34" charset="0"/>
              </a:rPr>
              <a:t>similar </a:t>
            </a:r>
            <a:r>
              <a:rPr lang="en-US" sz="2200" spc="-20" dirty="0">
                <a:latin typeface="Calibri" panose="020F0502020204030204" pitchFamily="34" charset="0"/>
                <a:cs typeface="Calibri" panose="020F0502020204030204" pitchFamily="34" charset="0"/>
              </a:rPr>
              <a:t>results, predicting a successful landing </a:t>
            </a:r>
            <a:r>
              <a:rPr lang="en-US" sz="2200" spc="-5" dirty="0">
                <a:latin typeface="Calibri" panose="020F0502020204030204" pitchFamily="34" charset="0"/>
                <a:cs typeface="Calibri" panose="020F0502020204030204" pitchFamily="34" charset="0"/>
              </a:rPr>
              <a:t>with an </a:t>
            </a:r>
            <a:r>
              <a:rPr lang="en-US" sz="2200" spc="-25" dirty="0">
                <a:latin typeface="Calibri" panose="020F0502020204030204" pitchFamily="34" charset="0"/>
                <a:cs typeface="Calibri" panose="020F0502020204030204" pitchFamily="34" charset="0"/>
              </a:rPr>
              <a:t>accuracy </a:t>
            </a:r>
            <a:r>
              <a:rPr lang="en-US" sz="2200" spc="-45" dirty="0">
                <a:latin typeface="Calibri" panose="020F0502020204030204" pitchFamily="34" charset="0"/>
                <a:cs typeface="Calibri" panose="020F0502020204030204" pitchFamily="34" charset="0"/>
              </a:rPr>
              <a:t>rate </a:t>
            </a:r>
            <a:r>
              <a:rPr lang="en-US" sz="2200" dirty="0">
                <a:latin typeface="Calibri" panose="020F0502020204030204" pitchFamily="34" charset="0"/>
                <a:cs typeface="Calibri" panose="020F0502020204030204" pitchFamily="34" charset="0"/>
              </a:rPr>
              <a:t>of </a:t>
            </a:r>
            <a:r>
              <a:rPr lang="en-US" sz="2200" spc="-5" dirty="0">
                <a:latin typeface="Calibri" panose="020F0502020204030204" pitchFamily="34" charset="0"/>
                <a:cs typeface="Calibri" panose="020F0502020204030204" pitchFamily="34" charset="0"/>
              </a:rPr>
              <a:t>~83.33%.</a:t>
            </a:r>
          </a:p>
          <a:p>
            <a:pPr marL="241300" marR="5080" indent="-228600">
              <a:spcBef>
                <a:spcPts val="1645"/>
              </a:spcBef>
              <a:buFont typeface="Arial"/>
              <a:buChar char="•"/>
              <a:tabLst>
                <a:tab pos="240665" algn="l"/>
                <a:tab pos="241300" algn="l"/>
              </a:tabLst>
            </a:pPr>
            <a:r>
              <a:rPr lang="en-US" sz="2200" spc="-20" dirty="0">
                <a:latin typeface="Calibri" panose="020F0502020204030204" pitchFamily="34" charset="0"/>
                <a:cs typeface="Calibri" panose="020F0502020204030204" pitchFamily="34" charset="0"/>
              </a:rPr>
              <a:t>For a better prediction and model determination of future flights and landings, more </a:t>
            </a:r>
            <a:r>
              <a:rPr lang="en-US" sz="2200" spc="-35" dirty="0">
                <a:latin typeface="Calibri" panose="020F0502020204030204" pitchFamily="34" charset="0"/>
                <a:cs typeface="Calibri" panose="020F0502020204030204" pitchFamily="34" charset="0"/>
              </a:rPr>
              <a:t>data </a:t>
            </a:r>
            <a:r>
              <a:rPr lang="en-US" sz="2200" spc="-5" dirty="0">
                <a:latin typeface="Calibri" panose="020F0502020204030204" pitchFamily="34" charset="0"/>
                <a:cs typeface="Calibri" panose="020F0502020204030204" pitchFamily="34" charset="0"/>
              </a:rPr>
              <a:t>is </a:t>
            </a:r>
            <a:r>
              <a:rPr lang="en-US" sz="2200" spc="-15" dirty="0">
                <a:latin typeface="Calibri" panose="020F0502020204030204" pitchFamily="34" charset="0"/>
                <a:cs typeface="Calibri" panose="020F0502020204030204" pitchFamily="34" charset="0"/>
              </a:rPr>
              <a:t>necessary</a:t>
            </a:r>
            <a:r>
              <a:rPr lang="en-US" sz="2200" spc="-50" dirty="0">
                <a:latin typeface="Calibri" panose="020F0502020204030204" pitchFamily="34" charset="0"/>
                <a:cs typeface="Calibri" panose="020F0502020204030204" pitchFamily="34" charset="0"/>
              </a:rPr>
              <a:t>.</a:t>
            </a:r>
            <a:endParaRPr lang="en-US" sz="2200"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Calibri" panose="020F0502020204030204" pitchFamily="34" charset="0"/>
                <a:cs typeface="Calibri" panose="020F0502020204030204" pitchFamily="34" charset="0"/>
              </a:rPr>
              <a:t>2. Executive Summary</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Calibri" panose="020F0502020204030204" pitchFamily="34" charset="0"/>
                <a:cs typeface="Calibri" panose="020F0502020204030204" pitchFamily="34" charset="0"/>
              </a:rPr>
              <a:t>28. Boosters Carried Maximum Payload</a:t>
            </a:r>
          </a:p>
        </p:txBody>
      </p:sp>
      <p:sp>
        <p:nvSpPr>
          <p:cNvPr id="2" name="object 2">
            <a:extLst>
              <a:ext uri="{FF2B5EF4-FFF2-40B4-BE49-F238E27FC236}">
                <a16:creationId xmlns:a16="http://schemas.microsoft.com/office/drawing/2014/main" id="{221512EC-37EE-78BA-240E-B6CE1DF05644}"/>
              </a:ext>
            </a:extLst>
          </p:cNvPr>
          <p:cNvSpPr/>
          <p:nvPr/>
        </p:nvSpPr>
        <p:spPr>
          <a:xfrm>
            <a:off x="770011" y="1541267"/>
            <a:ext cx="5333330" cy="4484306"/>
          </a:xfrm>
          <a:prstGeom prst="rect">
            <a:avLst/>
          </a:prstGeom>
          <a:blipFill>
            <a:blip r:embed="rId3" cstate="print"/>
            <a:stretch>
              <a:fillRect/>
            </a:stretch>
          </a:blipFill>
        </p:spPr>
        <p:txBody>
          <a:bodyPr wrap="square" lIns="0" tIns="0" rIns="0" bIns="0" rtlCol="0"/>
          <a:lstStyle/>
          <a:p>
            <a:endParaRPr/>
          </a:p>
        </p:txBody>
      </p:sp>
      <p:sp>
        <p:nvSpPr>
          <p:cNvPr id="7" name="TextBox 6">
            <a:extLst>
              <a:ext uri="{FF2B5EF4-FFF2-40B4-BE49-F238E27FC236}">
                <a16:creationId xmlns:a16="http://schemas.microsoft.com/office/drawing/2014/main" id="{297B9CDC-D406-316F-7E67-75E8E6325391}"/>
              </a:ext>
            </a:extLst>
          </p:cNvPr>
          <p:cNvSpPr txBox="1"/>
          <p:nvPr/>
        </p:nvSpPr>
        <p:spPr>
          <a:xfrm>
            <a:off x="6310239" y="1881471"/>
            <a:ext cx="5560028" cy="2068900"/>
          </a:xfrm>
          <a:prstGeom prst="rect">
            <a:avLst/>
          </a:prstGeom>
          <a:noFill/>
        </p:spPr>
        <p:txBody>
          <a:bodyPr wrap="square">
            <a:spAutoFit/>
          </a:bodyPr>
          <a:lstStyle/>
          <a:p>
            <a:pPr marL="298450" marR="5080" indent="-285750">
              <a:lnSpc>
                <a:spcPct val="90100"/>
              </a:lnSpc>
              <a:spcBef>
                <a:spcPts val="340"/>
              </a:spcBef>
              <a:buFont typeface="Arial" panose="020B0604020202020204" pitchFamily="34" charset="0"/>
              <a:buChar char="•"/>
            </a:pPr>
            <a:r>
              <a:rPr lang="en-US" sz="1800" spc="-5" dirty="0">
                <a:solidFill>
                  <a:srgbClr val="404040"/>
                </a:solidFill>
                <a:latin typeface="Carlito"/>
                <a:cs typeface="Carlito"/>
              </a:rPr>
              <a:t>This </a:t>
            </a:r>
            <a:r>
              <a:rPr lang="en-US" sz="1800" dirty="0">
                <a:solidFill>
                  <a:srgbClr val="404040"/>
                </a:solidFill>
                <a:latin typeface="Carlito"/>
                <a:cs typeface="Carlito"/>
              </a:rPr>
              <a:t>query </a:t>
            </a:r>
            <a:r>
              <a:rPr lang="en-US" spc="-5" dirty="0">
                <a:solidFill>
                  <a:srgbClr val="404040"/>
                </a:solidFill>
                <a:latin typeface="Carlito"/>
                <a:cs typeface="Carlito"/>
              </a:rPr>
              <a:t>is used to return </a:t>
            </a:r>
            <a:r>
              <a:rPr lang="en-US" sz="1800" spc="-20" dirty="0">
                <a:solidFill>
                  <a:srgbClr val="404040"/>
                </a:solidFill>
                <a:latin typeface="Carlito"/>
                <a:cs typeface="Carlito"/>
              </a:rPr>
              <a:t>booster </a:t>
            </a:r>
            <a:r>
              <a:rPr lang="en-US" sz="1800" spc="-25" dirty="0">
                <a:solidFill>
                  <a:srgbClr val="404040"/>
                </a:solidFill>
                <a:latin typeface="Carlito"/>
                <a:cs typeface="Carlito"/>
              </a:rPr>
              <a:t>versions </a:t>
            </a:r>
            <a:r>
              <a:rPr lang="en-US" sz="1800" spc="-5" dirty="0">
                <a:solidFill>
                  <a:srgbClr val="404040"/>
                </a:solidFill>
                <a:latin typeface="Carlito"/>
                <a:cs typeface="Carlito"/>
              </a:rPr>
              <a:t>with the highest payload mass of 15600kg.</a:t>
            </a:r>
            <a:endParaRPr lang="en-US" sz="1800" dirty="0">
              <a:latin typeface="Carlito"/>
              <a:cs typeface="Carlito"/>
            </a:endParaRPr>
          </a:p>
          <a:p>
            <a:pPr marL="298450" marR="71120" indent="-285750">
              <a:lnSpc>
                <a:spcPts val="2200"/>
              </a:lnSpc>
              <a:spcBef>
                <a:spcPts val="1440"/>
              </a:spcBef>
              <a:buFont typeface="Arial" panose="020B0604020202020204" pitchFamily="34" charset="0"/>
              <a:buChar char="•"/>
            </a:pPr>
            <a:r>
              <a:rPr lang="en-US" sz="1800" spc="-5" dirty="0">
                <a:solidFill>
                  <a:srgbClr val="404040"/>
                </a:solidFill>
                <a:latin typeface="Carlito"/>
                <a:cs typeface="Carlito"/>
              </a:rPr>
              <a:t>These booster versions look like to be of a Falcon 9 type, indicated by the F9 B5 B10XX.X numbering.</a:t>
            </a:r>
          </a:p>
          <a:p>
            <a:pPr marL="298450" marR="71120" indent="-285750">
              <a:lnSpc>
                <a:spcPts val="2200"/>
              </a:lnSpc>
              <a:spcBef>
                <a:spcPts val="1440"/>
              </a:spcBef>
              <a:buFont typeface="Arial" panose="020B0604020202020204" pitchFamily="34" charset="0"/>
              <a:buChar char="•"/>
            </a:pPr>
            <a:r>
              <a:rPr lang="en-US" spc="-5" dirty="0">
                <a:solidFill>
                  <a:srgbClr val="404040"/>
                </a:solidFill>
                <a:latin typeface="Carlito"/>
                <a:cs typeface="Carlito"/>
              </a:rPr>
              <a:t>A correlation between the payload mass and booster version is therefore most likely.</a:t>
            </a:r>
            <a:endParaRPr lang="en-US" sz="1800" dirty="0">
              <a:latin typeface="Carlito"/>
              <a:cs typeface="Carlito"/>
            </a:endParaRPr>
          </a:p>
        </p:txBody>
      </p:sp>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74810" y="4443716"/>
            <a:ext cx="9745589" cy="81280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Calibri" panose="020F0502020204030204" pitchFamily="34" charset="0"/>
                <a:cs typeface="Calibri" panose="020F0502020204030204" pitchFamily="34" charset="0"/>
              </a:rPr>
              <a:t>This query lists the failed </a:t>
            </a:r>
            <a:r>
              <a:rPr lang="en-US" sz="2200" dirty="0" err="1">
                <a:solidFill>
                  <a:schemeClr val="accent3">
                    <a:lumMod val="25000"/>
                  </a:schemeClr>
                </a:solidFill>
                <a:latin typeface="Calibri" panose="020F0502020204030204" pitchFamily="34" charset="0"/>
                <a:cs typeface="Calibri" panose="020F0502020204030204" pitchFamily="34" charset="0"/>
              </a:rPr>
              <a:t>landing_outcomes</a:t>
            </a:r>
            <a:r>
              <a:rPr lang="en-US" sz="2200" dirty="0">
                <a:solidFill>
                  <a:schemeClr val="accent3">
                    <a:lumMod val="25000"/>
                  </a:schemeClr>
                </a:solidFill>
                <a:latin typeface="Calibri" panose="020F0502020204030204" pitchFamily="34" charset="0"/>
                <a:cs typeface="Calibri" panose="020F0502020204030204" pitchFamily="34" charset="0"/>
              </a:rPr>
              <a:t> on drone ships, including their their booster versions, and launch site names for the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Calibri" panose="020F0502020204030204" pitchFamily="34" charset="0"/>
                <a:cs typeface="Calibri" panose="020F0502020204030204" pitchFamily="34" charset="0"/>
              </a:rPr>
              <a:t>29. 2015 Launch Records</a:t>
            </a:r>
          </a:p>
        </p:txBody>
      </p:sp>
      <p:sp>
        <p:nvSpPr>
          <p:cNvPr id="2" name="object 5">
            <a:extLst>
              <a:ext uri="{FF2B5EF4-FFF2-40B4-BE49-F238E27FC236}">
                <a16:creationId xmlns:a16="http://schemas.microsoft.com/office/drawing/2014/main" id="{60998CA4-2D03-8BAC-07BB-A468C634CCEF}"/>
              </a:ext>
            </a:extLst>
          </p:cNvPr>
          <p:cNvSpPr/>
          <p:nvPr/>
        </p:nvSpPr>
        <p:spPr>
          <a:xfrm>
            <a:off x="2442972" y="1518327"/>
            <a:ext cx="7306056" cy="207721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23205" y="4579182"/>
            <a:ext cx="9745589" cy="982134"/>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Calibri" panose="020F0502020204030204" pitchFamily="34" charset="0"/>
                <a:cs typeface="Calibri" panose="020F0502020204030204" pitchFamily="34" charset="0"/>
              </a:rPr>
              <a:t>This query ranks the landing outcome by drone ship and ground pad between the 04. Jul.2010 and 20.Mar.2017 in a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Calibri" panose="020F0502020204030204" pitchFamily="34" charset="0"/>
                <a:cs typeface="Calibri" panose="020F0502020204030204" pitchFamily="34" charset="0"/>
              </a:rPr>
              <a:t>30. Rank Landing Outcomes Between 2010-06-04 and 2017-03-20</a:t>
            </a:r>
          </a:p>
        </p:txBody>
      </p:sp>
      <p:sp>
        <p:nvSpPr>
          <p:cNvPr id="2" name="object 5">
            <a:extLst>
              <a:ext uri="{FF2B5EF4-FFF2-40B4-BE49-F238E27FC236}">
                <a16:creationId xmlns:a16="http://schemas.microsoft.com/office/drawing/2014/main" id="{D9684B5C-7B9E-49B8-B047-20FDEDDC2D11}"/>
              </a:ext>
            </a:extLst>
          </p:cNvPr>
          <p:cNvSpPr/>
          <p:nvPr/>
        </p:nvSpPr>
        <p:spPr>
          <a:xfrm>
            <a:off x="2967227" y="1551956"/>
            <a:ext cx="6257544" cy="239877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738052"/>
            <a:ext cx="10321323" cy="957744"/>
          </a:xfrm>
          <a:prstGeom prst="rect">
            <a:avLst/>
          </a:prstGeom>
        </p:spPr>
        <p:txBody>
          <a:bodyPr lIns="91440" tIns="45720" rIns="91440" bIns="45720" anchor="t">
            <a:noAutofit/>
          </a:bodyPr>
          <a:lstStyle/>
          <a:p>
            <a:pPr marL="12700" marR="5080">
              <a:lnSpc>
                <a:spcPts val="2290"/>
              </a:lnSpc>
              <a:spcBef>
                <a:spcPts val="270"/>
              </a:spcBef>
            </a:pPr>
            <a:r>
              <a:rPr lang="en-US" sz="2400" spc="-5" dirty="0">
                <a:solidFill>
                  <a:srgbClr val="404040"/>
                </a:solidFill>
                <a:latin typeface="Carlito"/>
                <a:cs typeface="Carlito"/>
              </a:rPr>
              <a:t>In the left map, launch sites (in orange) are shown across the USA.</a:t>
            </a:r>
          </a:p>
          <a:p>
            <a:pPr marL="12700" marR="5080">
              <a:lnSpc>
                <a:spcPts val="2290"/>
              </a:lnSpc>
              <a:spcBef>
                <a:spcPts val="270"/>
              </a:spcBef>
            </a:pPr>
            <a:r>
              <a:rPr lang="en-US" sz="2400" spc="-5" dirty="0">
                <a:solidFill>
                  <a:srgbClr val="404040"/>
                </a:solidFill>
                <a:latin typeface="Carlito"/>
                <a:cs typeface="Carlito"/>
              </a:rPr>
              <a:t>In the right map, a closer look was done to the launch sites in Florida.</a:t>
            </a:r>
          </a:p>
          <a:p>
            <a:pPr marL="12700" marR="5080">
              <a:lnSpc>
                <a:spcPts val="2290"/>
              </a:lnSpc>
              <a:spcBef>
                <a:spcPts val="270"/>
              </a:spcBef>
            </a:pPr>
            <a:r>
              <a:rPr lang="en-US" sz="2400" spc="-5" dirty="0">
                <a:solidFill>
                  <a:srgbClr val="404040"/>
                </a:solidFill>
                <a:latin typeface="Carlito"/>
                <a:cs typeface="Carlito"/>
              </a:rPr>
              <a:t>Multiple launch sites exist in close proximity.</a:t>
            </a:r>
            <a:endParaRPr lang="en-US" sz="2400" dirty="0">
              <a:latin typeface="Carlito"/>
              <a:cs typeface="Carlito"/>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Calibri" panose="020F0502020204030204" pitchFamily="34" charset="0"/>
                <a:cs typeface="Calibri" panose="020F0502020204030204" pitchFamily="34" charset="0"/>
              </a:rPr>
              <a:t>31. Locations of the launch sites in the USA</a:t>
            </a:r>
          </a:p>
        </p:txBody>
      </p:sp>
      <p:sp>
        <p:nvSpPr>
          <p:cNvPr id="2" name="object 4">
            <a:extLst>
              <a:ext uri="{FF2B5EF4-FFF2-40B4-BE49-F238E27FC236}">
                <a16:creationId xmlns:a16="http://schemas.microsoft.com/office/drawing/2014/main" id="{BED37E74-811F-B33F-9B3B-0873F79D9B63}"/>
              </a:ext>
            </a:extLst>
          </p:cNvPr>
          <p:cNvSpPr/>
          <p:nvPr/>
        </p:nvSpPr>
        <p:spPr>
          <a:xfrm>
            <a:off x="770010" y="1710267"/>
            <a:ext cx="5986104" cy="2703890"/>
          </a:xfrm>
          <a:prstGeom prst="rect">
            <a:avLst/>
          </a:prstGeom>
          <a:blipFill>
            <a:blip r:embed="rId3" cstate="print"/>
            <a:stretch>
              <a:fillRect l="-1" t="-33694" r="-71721"/>
            </a:stretch>
          </a:blipFill>
        </p:spPr>
        <p:txBody>
          <a:bodyPr wrap="square" lIns="0" tIns="0" rIns="0" bIns="0" rtlCol="0"/>
          <a:lstStyle/>
          <a:p>
            <a:endParaRPr dirty="0"/>
          </a:p>
        </p:txBody>
      </p:sp>
      <p:sp>
        <p:nvSpPr>
          <p:cNvPr id="4" name="object 4">
            <a:extLst>
              <a:ext uri="{FF2B5EF4-FFF2-40B4-BE49-F238E27FC236}">
                <a16:creationId xmlns:a16="http://schemas.microsoft.com/office/drawing/2014/main" id="{272C7C30-2D9C-8A8C-3C1E-6A65F97EE2AC}"/>
              </a:ext>
            </a:extLst>
          </p:cNvPr>
          <p:cNvSpPr/>
          <p:nvPr/>
        </p:nvSpPr>
        <p:spPr>
          <a:xfrm>
            <a:off x="8542411" y="1704385"/>
            <a:ext cx="2743200" cy="2703890"/>
          </a:xfrm>
          <a:prstGeom prst="rect">
            <a:avLst/>
          </a:prstGeom>
          <a:blipFill>
            <a:blip r:embed="rId3" cstate="print"/>
            <a:stretch>
              <a:fillRect l="-274722" t="-33694"/>
            </a:stretch>
          </a:blipFill>
        </p:spPr>
        <p:txBody>
          <a:bodyPr wrap="square" lIns="0" tIns="0" rIns="0" bIns="0" rtlCol="0"/>
          <a:lstStyle/>
          <a:p>
            <a:endParaRPr/>
          </a:p>
        </p:txBody>
      </p:sp>
    </p:spTree>
    <p:extLst>
      <p:ext uri="{BB962C8B-B14F-4D97-AF65-F5344CB8AC3E}">
        <p14:creationId xmlns:p14="http://schemas.microsoft.com/office/powerpoint/2010/main" val="239597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Calibri" panose="020F0502020204030204" pitchFamily="34" charset="0"/>
                <a:cs typeface="Calibri" panose="020F0502020204030204" pitchFamily="34" charset="0"/>
              </a:rPr>
              <a:t>32. Color Coded </a:t>
            </a:r>
            <a:r>
              <a:rPr lang="en-US" b="1" dirty="0" err="1">
                <a:solidFill>
                  <a:srgbClr val="0B49CB"/>
                </a:solidFill>
                <a:latin typeface="Calibri" panose="020F0502020204030204" pitchFamily="34" charset="0"/>
                <a:cs typeface="Calibri" panose="020F0502020204030204" pitchFamily="34" charset="0"/>
              </a:rPr>
              <a:t>Markercluster</a:t>
            </a:r>
            <a:r>
              <a:rPr lang="en-US" b="1" dirty="0">
                <a:solidFill>
                  <a:srgbClr val="0B49CB"/>
                </a:solidFill>
                <a:latin typeface="Calibri" panose="020F0502020204030204" pitchFamily="34" charset="0"/>
                <a:cs typeface="Calibri" panose="020F0502020204030204" pitchFamily="34" charset="0"/>
              </a:rPr>
              <a:t> of launch site</a:t>
            </a:r>
          </a:p>
        </p:txBody>
      </p:sp>
      <p:sp>
        <p:nvSpPr>
          <p:cNvPr id="2" name="object 4">
            <a:extLst>
              <a:ext uri="{FF2B5EF4-FFF2-40B4-BE49-F238E27FC236}">
                <a16:creationId xmlns:a16="http://schemas.microsoft.com/office/drawing/2014/main" id="{8CDBD841-747C-2035-9E44-287492BC9AF0}"/>
              </a:ext>
            </a:extLst>
          </p:cNvPr>
          <p:cNvSpPr/>
          <p:nvPr/>
        </p:nvSpPr>
        <p:spPr>
          <a:xfrm>
            <a:off x="770011" y="1800987"/>
            <a:ext cx="4428522" cy="4591493"/>
          </a:xfrm>
          <a:prstGeom prst="rect">
            <a:avLst/>
          </a:prstGeom>
          <a:blipFill>
            <a:blip r:embed="rId3" cstate="print"/>
            <a:stretch>
              <a:fillRect l="-13180" r="-52780"/>
            </a:stretch>
          </a:blipFill>
        </p:spPr>
        <p:txBody>
          <a:bodyPr wrap="square" lIns="0" tIns="0" rIns="0" bIns="0" rtlCol="0"/>
          <a:lstStyle/>
          <a:p>
            <a:endParaRPr/>
          </a:p>
        </p:txBody>
      </p:sp>
      <p:sp>
        <p:nvSpPr>
          <p:cNvPr id="6" name="TextBox 5">
            <a:extLst>
              <a:ext uri="{FF2B5EF4-FFF2-40B4-BE49-F238E27FC236}">
                <a16:creationId xmlns:a16="http://schemas.microsoft.com/office/drawing/2014/main" id="{6ADCD648-3B85-2787-16D4-BE20E2A77FB2}"/>
              </a:ext>
            </a:extLst>
          </p:cNvPr>
          <p:cNvSpPr txBox="1"/>
          <p:nvPr/>
        </p:nvSpPr>
        <p:spPr>
          <a:xfrm>
            <a:off x="6095999" y="2224700"/>
            <a:ext cx="5189611" cy="1875578"/>
          </a:xfrm>
          <a:prstGeom prst="rect">
            <a:avLst/>
          </a:prstGeom>
          <a:noFill/>
        </p:spPr>
        <p:txBody>
          <a:bodyPr wrap="square">
            <a:spAutoFit/>
          </a:bodyPr>
          <a:lstStyle/>
          <a:p>
            <a:pPr marL="355600" indent="-342900">
              <a:lnSpc>
                <a:spcPts val="2305"/>
              </a:lnSpc>
              <a:spcBef>
                <a:spcPts val="100"/>
              </a:spcBef>
              <a:buFont typeface="Arial" panose="020B0604020202020204" pitchFamily="34" charset="0"/>
              <a:buChar char="•"/>
            </a:pPr>
            <a:r>
              <a:rPr lang="en-US" sz="2200" spc="-25" dirty="0">
                <a:solidFill>
                  <a:srgbClr val="404040"/>
                </a:solidFill>
                <a:latin typeface="Calibri" panose="020F0502020204030204" pitchFamily="34" charset="0"/>
                <a:cs typeface="Calibri" panose="020F0502020204030204" pitchFamily="34" charset="0"/>
              </a:rPr>
              <a:t>Interactive </a:t>
            </a:r>
            <a:r>
              <a:rPr lang="en-US" sz="2200" spc="-25" dirty="0" err="1">
                <a:solidFill>
                  <a:srgbClr val="404040"/>
                </a:solidFill>
                <a:latin typeface="Calibri" panose="020F0502020204030204" pitchFamily="34" charset="0"/>
                <a:cs typeface="Calibri" panose="020F0502020204030204" pitchFamily="34" charset="0"/>
              </a:rPr>
              <a:t>MarkerClusters</a:t>
            </a:r>
            <a:r>
              <a:rPr lang="en-US" sz="2200" spc="-25" dirty="0">
                <a:solidFill>
                  <a:srgbClr val="404040"/>
                </a:solidFill>
                <a:latin typeface="Calibri" panose="020F0502020204030204" pitchFamily="34" charset="0"/>
                <a:cs typeface="Calibri" panose="020F0502020204030204" pitchFamily="34" charset="0"/>
              </a:rPr>
              <a:t> in the Folium map was created. Each marker will display </a:t>
            </a:r>
            <a:r>
              <a:rPr lang="en-US" sz="2200" spc="-5" dirty="0">
                <a:solidFill>
                  <a:srgbClr val="404040"/>
                </a:solidFill>
                <a:latin typeface="Calibri" panose="020F0502020204030204" pitchFamily="34" charset="0"/>
                <a:cs typeface="Calibri" panose="020F0502020204030204" pitchFamily="34" charset="0"/>
              </a:rPr>
              <a:t>a successful </a:t>
            </a:r>
            <a:r>
              <a:rPr lang="en-US" sz="2200" dirty="0">
                <a:solidFill>
                  <a:srgbClr val="404040"/>
                </a:solidFill>
                <a:latin typeface="Calibri" panose="020F0502020204030204" pitchFamily="34" charset="0"/>
                <a:cs typeface="Calibri" panose="020F0502020204030204" pitchFamily="34" charset="0"/>
              </a:rPr>
              <a:t>landing </a:t>
            </a:r>
            <a:r>
              <a:rPr lang="en-US" sz="2200" spc="-5" dirty="0">
                <a:solidFill>
                  <a:srgbClr val="404040"/>
                </a:solidFill>
                <a:latin typeface="Calibri" panose="020F0502020204030204" pitchFamily="34" charset="0"/>
                <a:cs typeface="Calibri" panose="020F0502020204030204" pitchFamily="34" charset="0"/>
              </a:rPr>
              <a:t>(green icon) and</a:t>
            </a:r>
            <a:r>
              <a:rPr lang="en-US" sz="2200" spc="5" dirty="0">
                <a:solidFill>
                  <a:srgbClr val="404040"/>
                </a:solidFill>
                <a:latin typeface="Calibri" panose="020F0502020204030204" pitchFamily="34" charset="0"/>
                <a:cs typeface="Calibri" panose="020F0502020204030204" pitchFamily="34" charset="0"/>
              </a:rPr>
              <a:t> </a:t>
            </a:r>
            <a:r>
              <a:rPr lang="en-US" sz="2200" spc="-20" dirty="0">
                <a:solidFill>
                  <a:srgbClr val="404040"/>
                </a:solidFill>
                <a:latin typeface="Calibri" panose="020F0502020204030204" pitchFamily="34" charset="0"/>
                <a:cs typeface="Calibri" panose="020F0502020204030204" pitchFamily="34" charset="0"/>
              </a:rPr>
              <a:t>failed </a:t>
            </a:r>
            <a:r>
              <a:rPr lang="en-US" sz="2200" spc="-5" dirty="0">
                <a:solidFill>
                  <a:srgbClr val="404040"/>
                </a:solidFill>
                <a:latin typeface="Calibri" panose="020F0502020204030204" pitchFamily="34" charset="0"/>
                <a:cs typeface="Calibri" panose="020F0502020204030204" pitchFamily="34" charset="0"/>
              </a:rPr>
              <a:t>landing </a:t>
            </a:r>
            <a:r>
              <a:rPr lang="en-US" sz="2200" spc="-15" dirty="0">
                <a:solidFill>
                  <a:srgbClr val="404040"/>
                </a:solidFill>
                <a:latin typeface="Calibri" panose="020F0502020204030204" pitchFamily="34" charset="0"/>
                <a:cs typeface="Calibri" panose="020F0502020204030204" pitchFamily="34" charset="0"/>
              </a:rPr>
              <a:t>(red </a:t>
            </a:r>
            <a:r>
              <a:rPr lang="en-US" sz="2200" spc="-5" dirty="0">
                <a:solidFill>
                  <a:srgbClr val="404040"/>
                </a:solidFill>
                <a:latin typeface="Calibri" panose="020F0502020204030204" pitchFamily="34" charset="0"/>
                <a:cs typeface="Calibri" panose="020F0502020204030204" pitchFamily="34" charset="0"/>
              </a:rPr>
              <a:t>icon).</a:t>
            </a:r>
          </a:p>
          <a:p>
            <a:pPr marL="355600" indent="-342900">
              <a:lnSpc>
                <a:spcPts val="2305"/>
              </a:lnSpc>
              <a:spcBef>
                <a:spcPts val="100"/>
              </a:spcBef>
              <a:buFont typeface="Arial" panose="020B0604020202020204" pitchFamily="34" charset="0"/>
              <a:buChar char="•"/>
            </a:pPr>
            <a:r>
              <a:rPr lang="en-US" sz="2200" spc="-40" dirty="0">
                <a:solidFill>
                  <a:srgbClr val="404040"/>
                </a:solidFill>
                <a:latin typeface="Calibri" panose="020F0502020204030204" pitchFamily="34" charset="0"/>
                <a:cs typeface="Calibri" panose="020F0502020204030204" pitchFamily="34" charset="0"/>
              </a:rPr>
              <a:t>VAFB </a:t>
            </a:r>
            <a:r>
              <a:rPr lang="en-US" sz="2200" spc="-5" dirty="0">
                <a:solidFill>
                  <a:srgbClr val="404040"/>
                </a:solidFill>
                <a:latin typeface="Calibri" panose="020F0502020204030204" pitchFamily="34" charset="0"/>
                <a:cs typeface="Calibri" panose="020F0502020204030204" pitchFamily="34" charset="0"/>
              </a:rPr>
              <a:t>SLC-4E </a:t>
            </a:r>
            <a:r>
              <a:rPr lang="en-US" sz="2200" spc="-20" dirty="0">
                <a:solidFill>
                  <a:srgbClr val="404040"/>
                </a:solidFill>
                <a:latin typeface="Calibri" panose="020F0502020204030204" pitchFamily="34" charset="0"/>
                <a:cs typeface="Calibri" panose="020F0502020204030204" pitchFamily="34" charset="0"/>
              </a:rPr>
              <a:t>is shown here with </a:t>
            </a:r>
            <a:r>
              <a:rPr lang="en-US" sz="2200" dirty="0">
                <a:solidFill>
                  <a:srgbClr val="404040"/>
                </a:solidFill>
                <a:latin typeface="Calibri" panose="020F0502020204030204" pitchFamily="34" charset="0"/>
                <a:cs typeface="Calibri" panose="020F0502020204030204" pitchFamily="34" charset="0"/>
              </a:rPr>
              <a:t>4 </a:t>
            </a:r>
            <a:r>
              <a:rPr lang="en-US" sz="2200" spc="-5" dirty="0">
                <a:solidFill>
                  <a:srgbClr val="404040"/>
                </a:solidFill>
                <a:latin typeface="Calibri" panose="020F0502020204030204" pitchFamily="34" charset="0"/>
                <a:cs typeface="Calibri" panose="020F0502020204030204" pitchFamily="34" charset="0"/>
              </a:rPr>
              <a:t>successful landings </a:t>
            </a:r>
            <a:r>
              <a:rPr lang="en-US" sz="2200" dirty="0">
                <a:solidFill>
                  <a:srgbClr val="404040"/>
                </a:solidFill>
                <a:latin typeface="Calibri" panose="020F0502020204030204" pitchFamily="34" charset="0"/>
                <a:cs typeface="Calibri" panose="020F0502020204030204" pitchFamily="34" charset="0"/>
              </a:rPr>
              <a:t>and 6 </a:t>
            </a:r>
            <a:r>
              <a:rPr lang="en-US" sz="2200" spc="-20" dirty="0">
                <a:solidFill>
                  <a:srgbClr val="404040"/>
                </a:solidFill>
                <a:latin typeface="Calibri" panose="020F0502020204030204" pitchFamily="34" charset="0"/>
                <a:cs typeface="Calibri" panose="020F0502020204030204" pitchFamily="34" charset="0"/>
              </a:rPr>
              <a:t>failed</a:t>
            </a:r>
            <a:r>
              <a:rPr lang="en-US" sz="2200" spc="-65" dirty="0">
                <a:solidFill>
                  <a:srgbClr val="404040"/>
                </a:solidFill>
                <a:latin typeface="Calibri" panose="020F0502020204030204" pitchFamily="34" charset="0"/>
                <a:cs typeface="Calibri" panose="020F0502020204030204" pitchFamily="34" charset="0"/>
              </a:rPr>
              <a:t> </a:t>
            </a:r>
            <a:r>
              <a:rPr lang="en-US" sz="2200" spc="-5" dirty="0">
                <a:solidFill>
                  <a:srgbClr val="404040"/>
                </a:solidFill>
                <a:latin typeface="Calibri" panose="020F0502020204030204" pitchFamily="34" charset="0"/>
                <a:cs typeface="Calibri" panose="020F0502020204030204" pitchFamily="34" charset="0"/>
              </a:rPr>
              <a:t>landings.</a:t>
            </a:r>
            <a:endParaRPr lang="en-US"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2499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Calibri" panose="020F0502020204030204" pitchFamily="34" charset="0"/>
                <a:cs typeface="Calibri" panose="020F0502020204030204" pitchFamily="34" charset="0"/>
              </a:rPr>
              <a:t>33. Successful launches at different launch sites</a:t>
            </a:r>
          </a:p>
        </p:txBody>
      </p:sp>
      <p:sp>
        <p:nvSpPr>
          <p:cNvPr id="2" name="object 4">
            <a:extLst>
              <a:ext uri="{FF2B5EF4-FFF2-40B4-BE49-F238E27FC236}">
                <a16:creationId xmlns:a16="http://schemas.microsoft.com/office/drawing/2014/main" id="{35DBAE0A-1986-300D-DB19-8815DBD0F64C}"/>
              </a:ext>
            </a:extLst>
          </p:cNvPr>
          <p:cNvSpPr/>
          <p:nvPr/>
        </p:nvSpPr>
        <p:spPr>
          <a:xfrm>
            <a:off x="770011" y="1952754"/>
            <a:ext cx="4055989" cy="4072819"/>
          </a:xfrm>
          <a:prstGeom prst="rect">
            <a:avLst/>
          </a:prstGeom>
          <a:blipFill>
            <a:blip r:embed="rId3" cstate="print"/>
            <a:stretch>
              <a:fillRect/>
            </a:stretch>
          </a:blipFill>
        </p:spPr>
        <p:txBody>
          <a:bodyPr wrap="square" lIns="0" tIns="0" rIns="0" bIns="0" rtlCol="0"/>
          <a:lstStyle/>
          <a:p>
            <a:endParaRPr/>
          </a:p>
        </p:txBody>
      </p:sp>
      <p:sp>
        <p:nvSpPr>
          <p:cNvPr id="4" name="object 5">
            <a:extLst>
              <a:ext uri="{FF2B5EF4-FFF2-40B4-BE49-F238E27FC236}">
                <a16:creationId xmlns:a16="http://schemas.microsoft.com/office/drawing/2014/main" id="{745DCC5C-1FCB-0BB8-DED6-0E9603E8B2C6}"/>
              </a:ext>
            </a:extLst>
          </p:cNvPr>
          <p:cNvSpPr/>
          <p:nvPr/>
        </p:nvSpPr>
        <p:spPr>
          <a:xfrm>
            <a:off x="5010913" y="1952754"/>
            <a:ext cx="1085087" cy="665988"/>
          </a:xfrm>
          <a:prstGeom prst="rect">
            <a:avLst/>
          </a:prstGeom>
          <a:blipFill>
            <a:blip r:embed="rId4" cstate="print"/>
            <a:stretch>
              <a:fillRect/>
            </a:stretch>
          </a:blipFill>
        </p:spPr>
        <p:txBody>
          <a:bodyPr wrap="square" lIns="0" tIns="0" rIns="0" bIns="0" rtlCol="0"/>
          <a:lstStyle/>
          <a:p>
            <a:endParaRPr/>
          </a:p>
        </p:txBody>
      </p:sp>
      <p:sp>
        <p:nvSpPr>
          <p:cNvPr id="7" name="TextBox 6">
            <a:extLst>
              <a:ext uri="{FF2B5EF4-FFF2-40B4-BE49-F238E27FC236}">
                <a16:creationId xmlns:a16="http://schemas.microsoft.com/office/drawing/2014/main" id="{1BA04A0A-7BAF-DA01-DAB6-6340ED53F838}"/>
              </a:ext>
            </a:extLst>
          </p:cNvPr>
          <p:cNvSpPr txBox="1"/>
          <p:nvPr/>
        </p:nvSpPr>
        <p:spPr>
          <a:xfrm>
            <a:off x="6096000" y="1404636"/>
            <a:ext cx="5361972" cy="3559436"/>
          </a:xfrm>
          <a:prstGeom prst="rect">
            <a:avLst/>
          </a:prstGeom>
          <a:noFill/>
        </p:spPr>
        <p:txBody>
          <a:bodyPr wrap="square">
            <a:spAutoFit/>
          </a:bodyPr>
          <a:lstStyle/>
          <a:p>
            <a:pPr marL="355600" marR="5080" indent="-342900">
              <a:lnSpc>
                <a:spcPct val="90000"/>
              </a:lnSpc>
              <a:spcBef>
                <a:spcPts val="340"/>
              </a:spcBef>
              <a:buFont typeface="Arial" panose="020B0604020202020204" pitchFamily="34" charset="0"/>
              <a:buChar char="•"/>
            </a:pPr>
            <a:r>
              <a:rPr lang="en-US" sz="2200" spc="-5" dirty="0">
                <a:solidFill>
                  <a:srgbClr val="404040"/>
                </a:solidFill>
                <a:latin typeface="Calibri" panose="020F0502020204030204" pitchFamily="34" charset="0"/>
                <a:cs typeface="Calibri" panose="020F0502020204030204" pitchFamily="34" charset="0"/>
              </a:rPr>
              <a:t>The distribution of successful landings at different landing sites is shown in a pie chart. Percentage values are indicating the success at the different sites compared to each other.</a:t>
            </a:r>
          </a:p>
          <a:p>
            <a:pPr marL="355600" marR="5080" indent="-342900">
              <a:lnSpc>
                <a:spcPct val="90000"/>
              </a:lnSpc>
              <a:spcBef>
                <a:spcPts val="340"/>
              </a:spcBef>
              <a:buFont typeface="Arial" panose="020B0604020202020204" pitchFamily="34" charset="0"/>
              <a:buChar char="•"/>
            </a:pPr>
            <a:r>
              <a:rPr lang="en-US" sz="2200" spc="-5" dirty="0">
                <a:solidFill>
                  <a:srgbClr val="404040"/>
                </a:solidFill>
                <a:latin typeface="Calibri" panose="020F0502020204030204" pitchFamily="34" charset="0"/>
                <a:cs typeface="Calibri" panose="020F0502020204030204" pitchFamily="34" charset="0"/>
              </a:rPr>
              <a:t>CCAFS </a:t>
            </a:r>
            <a:r>
              <a:rPr lang="en-US" sz="2200" spc="-10" dirty="0">
                <a:solidFill>
                  <a:srgbClr val="404040"/>
                </a:solidFill>
                <a:latin typeface="Calibri" panose="020F0502020204030204" pitchFamily="34" charset="0"/>
                <a:cs typeface="Calibri" panose="020F0502020204030204" pitchFamily="34" charset="0"/>
              </a:rPr>
              <a:t>LC-40 </a:t>
            </a:r>
            <a:r>
              <a:rPr lang="en-US" sz="2200" spc="-5" dirty="0">
                <a:solidFill>
                  <a:srgbClr val="404040"/>
                </a:solidFill>
                <a:latin typeface="Calibri" panose="020F0502020204030204" pitchFamily="34" charset="0"/>
                <a:cs typeface="Calibri" panose="020F0502020204030204" pitchFamily="34" charset="0"/>
              </a:rPr>
              <a:t>and CCAFS SLC-40 are the same launch sites, resulting in a total success rate of 41.7%.</a:t>
            </a:r>
          </a:p>
          <a:p>
            <a:pPr marL="355600" marR="5080" indent="-342900">
              <a:lnSpc>
                <a:spcPct val="90000"/>
              </a:lnSpc>
              <a:spcBef>
                <a:spcPts val="340"/>
              </a:spcBef>
              <a:buFont typeface="Arial" panose="020B0604020202020204" pitchFamily="34" charset="0"/>
              <a:buChar char="•"/>
            </a:pPr>
            <a:r>
              <a:rPr lang="en-US" sz="2200" dirty="0">
                <a:solidFill>
                  <a:srgbClr val="404040"/>
                </a:solidFill>
                <a:latin typeface="Calibri" panose="020F0502020204030204" pitchFamily="34" charset="0"/>
                <a:cs typeface="Calibri" panose="020F0502020204030204" pitchFamily="34" charset="0"/>
              </a:rPr>
              <a:t>The majority of </a:t>
            </a:r>
            <a:r>
              <a:rPr lang="en-US" sz="2200" spc="-5" dirty="0">
                <a:solidFill>
                  <a:srgbClr val="404040"/>
                </a:solidFill>
                <a:latin typeface="Calibri" panose="020F0502020204030204" pitchFamily="34" charset="0"/>
                <a:cs typeface="Calibri" panose="020F0502020204030204" pitchFamily="34" charset="0"/>
              </a:rPr>
              <a:t>successful </a:t>
            </a:r>
            <a:r>
              <a:rPr lang="en-US" sz="2200" dirty="0">
                <a:solidFill>
                  <a:srgbClr val="404040"/>
                </a:solidFill>
                <a:latin typeface="Calibri" panose="020F0502020204030204" pitchFamily="34" charset="0"/>
                <a:cs typeface="Calibri" panose="020F0502020204030204" pitchFamily="34" charset="0"/>
              </a:rPr>
              <a:t>landings </a:t>
            </a:r>
            <a:r>
              <a:rPr lang="en-US" sz="2200" spc="-5" dirty="0">
                <a:solidFill>
                  <a:srgbClr val="404040"/>
                </a:solidFill>
                <a:latin typeface="Calibri" panose="020F0502020204030204" pitchFamily="34" charset="0"/>
                <a:cs typeface="Calibri" panose="020F0502020204030204" pitchFamily="34" charset="0"/>
              </a:rPr>
              <a:t>where </a:t>
            </a:r>
            <a:r>
              <a:rPr lang="en-US" sz="2200" spc="-20" dirty="0">
                <a:solidFill>
                  <a:srgbClr val="404040"/>
                </a:solidFill>
                <a:latin typeface="Calibri" panose="020F0502020204030204" pitchFamily="34" charset="0"/>
                <a:cs typeface="Calibri" panose="020F0502020204030204" pitchFamily="34" charset="0"/>
              </a:rPr>
              <a:t>done at CCAFS and KSC LC-39A with 41.7%</a:t>
            </a:r>
          </a:p>
          <a:p>
            <a:pPr marL="355600" marR="5080" indent="-342900">
              <a:lnSpc>
                <a:spcPct val="90000"/>
              </a:lnSpc>
              <a:spcBef>
                <a:spcPts val="340"/>
              </a:spcBef>
              <a:buFont typeface="Arial" panose="020B0604020202020204" pitchFamily="34" charset="0"/>
              <a:buChar char="•"/>
            </a:pPr>
            <a:r>
              <a:rPr lang="en-US" sz="2200" spc="-20" dirty="0">
                <a:solidFill>
                  <a:srgbClr val="404040"/>
                </a:solidFill>
                <a:latin typeface="Calibri" panose="020F0502020204030204" pitchFamily="34" charset="0"/>
                <a:cs typeface="Calibri" panose="020F0502020204030204" pitchFamily="34" charset="0"/>
              </a:rPr>
              <a:t> </a:t>
            </a:r>
            <a:r>
              <a:rPr lang="en-US" sz="2200" spc="-25" dirty="0">
                <a:solidFill>
                  <a:srgbClr val="404040"/>
                </a:solidFill>
                <a:latin typeface="Calibri" panose="020F0502020204030204" pitchFamily="34" charset="0"/>
                <a:cs typeface="Calibri" panose="020F0502020204030204" pitchFamily="34" charset="0"/>
              </a:rPr>
              <a:t>However the overall data size is small.</a:t>
            </a:r>
            <a:endParaRPr lang="en-US"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00132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latin typeface="Calibri" panose="020F0502020204030204" pitchFamily="34" charset="0"/>
                <a:cs typeface="Calibri" panose="020F0502020204030204" pitchFamily="34" charset="0"/>
              </a:rPr>
              <a:t>38</a:t>
            </a:fld>
            <a:endParaRPr lang="en-US">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Calibri" panose="020F0502020204030204" pitchFamily="34" charset="0"/>
                <a:cs typeface="Calibri" panose="020F0502020204030204" pitchFamily="34" charset="0"/>
              </a:rPr>
              <a:t>34. Highest success rate at launch site</a:t>
            </a:r>
          </a:p>
        </p:txBody>
      </p:sp>
      <p:sp>
        <p:nvSpPr>
          <p:cNvPr id="2" name="object 4">
            <a:extLst>
              <a:ext uri="{FF2B5EF4-FFF2-40B4-BE49-F238E27FC236}">
                <a16:creationId xmlns:a16="http://schemas.microsoft.com/office/drawing/2014/main" id="{94EE062C-67A2-3828-3F0A-A3EDAAC725BB}"/>
              </a:ext>
            </a:extLst>
          </p:cNvPr>
          <p:cNvSpPr/>
          <p:nvPr/>
        </p:nvSpPr>
        <p:spPr>
          <a:xfrm>
            <a:off x="770010" y="1696210"/>
            <a:ext cx="3465580" cy="3465580"/>
          </a:xfrm>
          <a:prstGeom prst="rect">
            <a:avLst/>
          </a:prstGeom>
          <a:blipFill>
            <a:blip r:embed="rId3" cstate="print"/>
            <a:stretch>
              <a:fillRect/>
            </a:stretch>
          </a:blipFill>
        </p:spPr>
        <p:txBody>
          <a:bodyPr wrap="square" lIns="0" tIns="0" rIns="0" bIns="0" rtlCol="0"/>
          <a:lstStyle/>
          <a:p>
            <a:endParaRPr>
              <a:latin typeface="Calibri" panose="020F0502020204030204" pitchFamily="34" charset="0"/>
              <a:cs typeface="Calibri" panose="020F0502020204030204" pitchFamily="34" charset="0"/>
            </a:endParaRPr>
          </a:p>
        </p:txBody>
      </p:sp>
      <p:sp>
        <p:nvSpPr>
          <p:cNvPr id="4" name="object 6">
            <a:extLst>
              <a:ext uri="{FF2B5EF4-FFF2-40B4-BE49-F238E27FC236}">
                <a16:creationId xmlns:a16="http://schemas.microsoft.com/office/drawing/2014/main" id="{A3F2AFDB-DA0F-1E8D-976A-9133F2FADA47}"/>
              </a:ext>
            </a:extLst>
          </p:cNvPr>
          <p:cNvSpPr/>
          <p:nvPr/>
        </p:nvSpPr>
        <p:spPr>
          <a:xfrm>
            <a:off x="4382029" y="1696210"/>
            <a:ext cx="324611" cy="304800"/>
          </a:xfrm>
          <a:prstGeom prst="rect">
            <a:avLst/>
          </a:prstGeom>
          <a:blipFill>
            <a:blip r:embed="rId4" cstate="print"/>
            <a:stretch>
              <a:fillRect/>
            </a:stretch>
          </a:blipFill>
        </p:spPr>
        <p:txBody>
          <a:bodyPr wrap="square" lIns="0" tIns="0" rIns="0" bIns="0" rtlCol="0"/>
          <a:lstStyle/>
          <a:p>
            <a:endParaRPr>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EF07EDF-1536-4CFB-6634-5A7FD5278AD6}"/>
              </a:ext>
            </a:extLst>
          </p:cNvPr>
          <p:cNvSpPr txBox="1"/>
          <p:nvPr/>
        </p:nvSpPr>
        <p:spPr>
          <a:xfrm>
            <a:off x="770010" y="5227685"/>
            <a:ext cx="3620030" cy="369332"/>
          </a:xfrm>
          <a:prstGeom prst="rect">
            <a:avLst/>
          </a:prstGeom>
          <a:noFill/>
        </p:spPr>
        <p:txBody>
          <a:bodyPr wrap="none" rtlCol="0">
            <a:spAutoFit/>
          </a:bodyPr>
          <a:lstStyle/>
          <a:p>
            <a:r>
              <a:rPr lang="en-US" dirty="0"/>
              <a:t>KSC LC-39A Success Rate (blue color)</a:t>
            </a:r>
          </a:p>
        </p:txBody>
      </p:sp>
      <p:sp>
        <p:nvSpPr>
          <p:cNvPr id="10" name="TextBox 9">
            <a:extLst>
              <a:ext uri="{FF2B5EF4-FFF2-40B4-BE49-F238E27FC236}">
                <a16:creationId xmlns:a16="http://schemas.microsoft.com/office/drawing/2014/main" id="{6DA582DE-FCC3-80C4-4D4C-98D9403E87CA}"/>
              </a:ext>
            </a:extLst>
          </p:cNvPr>
          <p:cNvSpPr txBox="1"/>
          <p:nvPr/>
        </p:nvSpPr>
        <p:spPr>
          <a:xfrm>
            <a:off x="6131981" y="2875002"/>
            <a:ext cx="5325991" cy="1107996"/>
          </a:xfrm>
          <a:prstGeom prst="rect">
            <a:avLst/>
          </a:prstGeom>
          <a:noFill/>
        </p:spPr>
        <p:txBody>
          <a:bodyPr wrap="square">
            <a:spAutoFit/>
          </a:bodyPr>
          <a:lstStyle/>
          <a:p>
            <a:pPr marL="12700">
              <a:lnSpc>
                <a:spcPct val="100000"/>
              </a:lnSpc>
              <a:spcBef>
                <a:spcPts val="100"/>
              </a:spcBef>
            </a:pPr>
            <a:r>
              <a:rPr lang="en-US" sz="2200" spc="-5" dirty="0">
                <a:latin typeface="Calibri" panose="020F0502020204030204" pitchFamily="34" charset="0"/>
                <a:cs typeface="Calibri" panose="020F0502020204030204" pitchFamily="34" charset="0"/>
              </a:rPr>
              <a:t>For KSC LC-39A the </a:t>
            </a:r>
            <a:r>
              <a:rPr lang="en-US" sz="2200" dirty="0">
                <a:latin typeface="Calibri" panose="020F0502020204030204" pitchFamily="34" charset="0"/>
                <a:cs typeface="Calibri" panose="020F0502020204030204" pitchFamily="34" charset="0"/>
              </a:rPr>
              <a:t>success </a:t>
            </a:r>
            <a:r>
              <a:rPr lang="en-US" sz="2200" spc="-40" dirty="0">
                <a:latin typeface="Calibri" panose="020F0502020204030204" pitchFamily="34" charset="0"/>
                <a:cs typeface="Calibri" panose="020F0502020204030204" pitchFamily="34" charset="0"/>
              </a:rPr>
              <a:t>rate is the highest </a:t>
            </a:r>
            <a:r>
              <a:rPr lang="en-US" sz="2200" spc="-5" dirty="0">
                <a:latin typeface="Calibri" panose="020F0502020204030204" pitchFamily="34" charset="0"/>
                <a:cs typeface="Calibri" panose="020F0502020204030204" pitchFamily="34" charset="0"/>
              </a:rPr>
              <a:t>with </a:t>
            </a:r>
            <a:r>
              <a:rPr lang="en-US" sz="2200" dirty="0">
                <a:latin typeface="Calibri" panose="020F0502020204030204" pitchFamily="34" charset="0"/>
                <a:cs typeface="Calibri" panose="020F0502020204030204" pitchFamily="34" charset="0"/>
              </a:rPr>
              <a:t>10 </a:t>
            </a:r>
            <a:r>
              <a:rPr lang="en-US" sz="2200" spc="-5" dirty="0">
                <a:latin typeface="Calibri" panose="020F0502020204030204" pitchFamily="34" charset="0"/>
                <a:cs typeface="Calibri" panose="020F0502020204030204" pitchFamily="34" charset="0"/>
              </a:rPr>
              <a:t>successful </a:t>
            </a:r>
            <a:r>
              <a:rPr lang="en-US" sz="2200" dirty="0">
                <a:latin typeface="Calibri" panose="020F0502020204030204" pitchFamily="34" charset="0"/>
                <a:cs typeface="Calibri" panose="020F0502020204030204" pitchFamily="34" charset="0"/>
              </a:rPr>
              <a:t>landings and 3 </a:t>
            </a:r>
            <a:r>
              <a:rPr lang="en-US" sz="2200" spc="-20" dirty="0">
                <a:latin typeface="Calibri" panose="020F0502020204030204" pitchFamily="34" charset="0"/>
                <a:cs typeface="Calibri" panose="020F0502020204030204" pitchFamily="34" charset="0"/>
              </a:rPr>
              <a:t>failed</a:t>
            </a:r>
            <a:r>
              <a:rPr lang="en-US" sz="2200" spc="-105" dirty="0">
                <a:latin typeface="Calibri" panose="020F0502020204030204" pitchFamily="34" charset="0"/>
                <a:cs typeface="Calibri" panose="020F0502020204030204" pitchFamily="34" charset="0"/>
              </a:rPr>
              <a:t> </a:t>
            </a:r>
            <a:r>
              <a:rPr lang="en-US" sz="2200" dirty="0">
                <a:latin typeface="Calibri" panose="020F0502020204030204" pitchFamily="34" charset="0"/>
                <a:cs typeface="Calibri" panose="020F0502020204030204" pitchFamily="34" charset="0"/>
              </a:rPr>
              <a:t>landings, resulting in a 76.9% success rate.</a:t>
            </a:r>
          </a:p>
        </p:txBody>
      </p:sp>
    </p:spTree>
    <p:extLst>
      <p:ext uri="{BB962C8B-B14F-4D97-AF65-F5344CB8AC3E}">
        <p14:creationId xmlns:p14="http://schemas.microsoft.com/office/powerpoint/2010/main" val="1866160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Calibri" panose="020F0502020204030204" pitchFamily="34" charset="0"/>
                <a:cs typeface="Calibri" panose="020F0502020204030204" pitchFamily="34" charset="0"/>
              </a:rPr>
              <a:t>3. Introduction</a:t>
            </a:r>
          </a:p>
        </p:txBody>
      </p:sp>
      <p:sp>
        <p:nvSpPr>
          <p:cNvPr id="3" name="TextBox 2">
            <a:extLst>
              <a:ext uri="{FF2B5EF4-FFF2-40B4-BE49-F238E27FC236}">
                <a16:creationId xmlns:a16="http://schemas.microsoft.com/office/drawing/2014/main" id="{A1A3A15E-391E-167A-A3B5-B73D87EA09C1}"/>
              </a:ext>
            </a:extLst>
          </p:cNvPr>
          <p:cNvSpPr txBox="1"/>
          <p:nvPr/>
        </p:nvSpPr>
        <p:spPr>
          <a:xfrm>
            <a:off x="2758467" y="1480859"/>
            <a:ext cx="8047117" cy="4814138"/>
          </a:xfrm>
          <a:prstGeom prst="rect">
            <a:avLst/>
          </a:prstGeom>
          <a:noFill/>
        </p:spPr>
        <p:txBody>
          <a:bodyPr wrap="square">
            <a:spAutoFit/>
          </a:bodyPr>
          <a:lstStyle/>
          <a:p>
            <a:pPr marL="253365" indent="-229235">
              <a:lnSpc>
                <a:spcPct val="100000"/>
              </a:lnSpc>
              <a:spcBef>
                <a:spcPts val="850"/>
              </a:spcBef>
              <a:buFont typeface="Arial"/>
              <a:buChar char="•"/>
              <a:tabLst>
                <a:tab pos="253365" algn="l"/>
                <a:tab pos="254000" algn="l"/>
              </a:tabLst>
            </a:pPr>
            <a:r>
              <a:rPr lang="en-US" sz="2200" spc="-20" dirty="0">
                <a:latin typeface="Calibri" panose="020F0502020204030204" pitchFamily="34" charset="0"/>
                <a:cs typeface="Calibri" panose="020F0502020204030204" pitchFamily="34" charset="0"/>
              </a:rPr>
              <a:t>Commercial </a:t>
            </a:r>
            <a:r>
              <a:rPr lang="en-US" sz="2200" spc="-10" dirty="0">
                <a:latin typeface="Calibri" panose="020F0502020204030204" pitchFamily="34" charset="0"/>
                <a:cs typeface="Calibri" panose="020F0502020204030204" pitchFamily="34" charset="0"/>
              </a:rPr>
              <a:t>Space </a:t>
            </a:r>
            <a:r>
              <a:rPr lang="en-US" sz="2200" spc="-25" dirty="0">
                <a:latin typeface="Calibri" panose="020F0502020204030204" pitchFamily="34" charset="0"/>
                <a:cs typeface="Calibri" panose="020F0502020204030204" pitchFamily="34" charset="0"/>
              </a:rPr>
              <a:t>Age </a:t>
            </a:r>
            <a:r>
              <a:rPr lang="en-US" sz="2200" spc="-5" dirty="0">
                <a:latin typeface="Calibri" panose="020F0502020204030204" pitchFamily="34" charset="0"/>
                <a:cs typeface="Calibri" panose="020F0502020204030204" pitchFamily="34" charset="0"/>
              </a:rPr>
              <a:t>is now!</a:t>
            </a:r>
          </a:p>
          <a:p>
            <a:pPr marL="253365" indent="-229235">
              <a:lnSpc>
                <a:spcPct val="100000"/>
              </a:lnSpc>
              <a:spcBef>
                <a:spcPts val="850"/>
              </a:spcBef>
              <a:buFont typeface="Arial"/>
              <a:buChar char="•"/>
              <a:tabLst>
                <a:tab pos="253365" algn="l"/>
                <a:tab pos="254000" algn="l"/>
              </a:tabLst>
            </a:pPr>
            <a:r>
              <a:rPr lang="en-US" sz="2200" spc="-5" dirty="0">
                <a:latin typeface="Calibri" panose="020F0502020204030204" pitchFamily="34" charset="0"/>
                <a:cs typeface="Calibri" panose="020F0502020204030204" pitchFamily="34" charset="0"/>
              </a:rPr>
              <a:t>The governmental monopoly for space flights has been taken over by the private sector. The funding of space flights is no longer </a:t>
            </a:r>
            <a:r>
              <a:rPr lang="en-US" sz="2200" spc="-5" dirty="0" err="1">
                <a:latin typeface="Calibri" panose="020F0502020204030204" pitchFamily="34" charset="0"/>
                <a:cs typeface="Calibri" panose="020F0502020204030204" pitchFamily="34" charset="0"/>
              </a:rPr>
              <a:t>solemly</a:t>
            </a:r>
            <a:r>
              <a:rPr lang="en-US" sz="2200" spc="-5" dirty="0">
                <a:latin typeface="Calibri" panose="020F0502020204030204" pitchFamily="34" charset="0"/>
                <a:cs typeface="Calibri" panose="020F0502020204030204" pitchFamily="34" charset="0"/>
              </a:rPr>
              <a:t> in the hand of tax payers but it is business that capitalize on the opportunity of sending rockets to space.</a:t>
            </a:r>
          </a:p>
          <a:p>
            <a:pPr marL="253365" indent="-229235">
              <a:lnSpc>
                <a:spcPct val="100000"/>
              </a:lnSpc>
              <a:spcBef>
                <a:spcPts val="850"/>
              </a:spcBef>
              <a:buFont typeface="Arial"/>
              <a:buChar char="•"/>
              <a:tabLst>
                <a:tab pos="253365" algn="l"/>
                <a:tab pos="254000" algn="l"/>
              </a:tabLst>
            </a:pPr>
            <a:r>
              <a:rPr lang="en-US" sz="2200" spc="-5" dirty="0">
                <a:latin typeface="Calibri" panose="020F0502020204030204" pitchFamily="34" charset="0"/>
                <a:cs typeface="Calibri" panose="020F0502020204030204" pitchFamily="34" charset="0"/>
              </a:rPr>
              <a:t>Reducing the price of a space flight brings an advantage to every company. Due to the ability of recover and reuse parts of the rocket, SpaceX has the best pricing model (US </a:t>
            </a:r>
            <a:r>
              <a:rPr lang="en-US" sz="2200" spc="-15" dirty="0">
                <a:latin typeface="Calibri" panose="020F0502020204030204" pitchFamily="34" charset="0"/>
                <a:cs typeface="Calibri" panose="020F0502020204030204" pitchFamily="34" charset="0"/>
              </a:rPr>
              <a:t>$62 </a:t>
            </a:r>
            <a:r>
              <a:rPr lang="en-US" sz="2200" spc="-5" dirty="0">
                <a:latin typeface="Calibri" panose="020F0502020204030204" pitchFamily="34" charset="0"/>
                <a:cs typeface="Calibri" panose="020F0502020204030204" pitchFamily="34" charset="0"/>
              </a:rPr>
              <a:t>million </a:t>
            </a:r>
            <a:r>
              <a:rPr lang="en-US" sz="2200" spc="-15" dirty="0">
                <a:latin typeface="Calibri" panose="020F0502020204030204" pitchFamily="34" charset="0"/>
                <a:cs typeface="Calibri" panose="020F0502020204030204" pitchFamily="34" charset="0"/>
              </a:rPr>
              <a:t>vs. US </a:t>
            </a:r>
            <a:r>
              <a:rPr lang="en-US" sz="2200" spc="-5" dirty="0">
                <a:latin typeface="Calibri" panose="020F0502020204030204" pitchFamily="34" charset="0"/>
                <a:cs typeface="Calibri" panose="020F0502020204030204" pitchFamily="34" charset="0"/>
              </a:rPr>
              <a:t>$165 million</a:t>
            </a:r>
            <a:r>
              <a:rPr lang="en-US" sz="2200" spc="25" dirty="0">
                <a:latin typeface="Calibri" panose="020F0502020204030204" pitchFamily="34" charset="0"/>
                <a:cs typeface="Calibri" panose="020F0502020204030204" pitchFamily="34" charset="0"/>
              </a:rPr>
              <a:t> by there nearest competitors</a:t>
            </a:r>
            <a:r>
              <a:rPr lang="en-US" sz="2200" spc="-5" dirty="0">
                <a:latin typeface="Calibri" panose="020F0502020204030204" pitchFamily="34" charset="0"/>
                <a:cs typeface="Calibri" panose="020F0502020204030204" pitchFamily="34" charset="0"/>
              </a:rPr>
              <a:t>).</a:t>
            </a:r>
            <a:endParaRPr lang="en-US" sz="2200" dirty="0">
              <a:latin typeface="Calibri" panose="020F0502020204030204" pitchFamily="34" charset="0"/>
              <a:cs typeface="Calibri" panose="020F0502020204030204" pitchFamily="34" charset="0"/>
            </a:endParaRPr>
          </a:p>
          <a:p>
            <a:pPr marL="253365" indent="-229235">
              <a:lnSpc>
                <a:spcPct val="100000"/>
              </a:lnSpc>
              <a:spcBef>
                <a:spcPts val="700"/>
              </a:spcBef>
              <a:buFont typeface="Arial"/>
              <a:buChar char="•"/>
              <a:tabLst>
                <a:tab pos="253365" algn="l"/>
                <a:tab pos="254000" algn="l"/>
              </a:tabLst>
            </a:pPr>
            <a:r>
              <a:rPr lang="en-US" sz="2200" spc="-15" dirty="0" err="1">
                <a:latin typeface="Calibri" panose="020F0502020204030204" pitchFamily="34" charset="0"/>
                <a:cs typeface="Calibri" panose="020F0502020204030204" pitchFamily="34" charset="0"/>
              </a:rPr>
              <a:t>Space</a:t>
            </a:r>
            <a:r>
              <a:rPr lang="en-US" sz="2200" spc="-5" dirty="0" err="1">
                <a:latin typeface="Calibri" panose="020F0502020204030204" pitchFamily="34" charset="0"/>
                <a:cs typeface="Calibri" panose="020F0502020204030204" pitchFamily="34" charset="0"/>
              </a:rPr>
              <a:t>Y</a:t>
            </a:r>
            <a:r>
              <a:rPr lang="en-US" sz="2200" spc="-5" dirty="0">
                <a:latin typeface="Calibri" panose="020F0502020204030204" pitchFamily="34" charset="0"/>
                <a:cs typeface="Calibri" panose="020F0502020204030204" pitchFamily="34" charset="0"/>
              </a:rPr>
              <a:t> wants to compete with SpaceX on the bidding of future missions. How can the use of data science advance </a:t>
            </a:r>
            <a:r>
              <a:rPr lang="en-US" sz="2200" spc="-5" dirty="0" err="1">
                <a:latin typeface="Calibri" panose="020F0502020204030204" pitchFamily="34" charset="0"/>
                <a:cs typeface="Calibri" panose="020F0502020204030204" pitchFamily="34" charset="0"/>
              </a:rPr>
              <a:t>SpaceY</a:t>
            </a:r>
            <a:r>
              <a:rPr lang="en-US" sz="2200" spc="-5" dirty="0">
                <a:latin typeface="Calibri" panose="020F0502020204030204" pitchFamily="34" charset="0"/>
                <a:cs typeface="Calibri" panose="020F0502020204030204" pitchFamily="34" charset="0"/>
              </a:rPr>
              <a:t> to predict the successful recovery of Stage1 of rockets and therefore win the bid for future missions.</a:t>
            </a:r>
            <a:endParaRPr lang="en-US" sz="2200" dirty="0">
              <a:latin typeface="Carlito"/>
              <a:cs typeface="Carlito"/>
            </a:endParaRPr>
          </a:p>
        </p:txBody>
      </p:sp>
      <p:pic>
        <p:nvPicPr>
          <p:cNvPr id="10" name="Picture 9">
            <a:extLst>
              <a:ext uri="{FF2B5EF4-FFF2-40B4-BE49-F238E27FC236}">
                <a16:creationId xmlns:a16="http://schemas.microsoft.com/office/drawing/2014/main" id="{EC9CD983-0721-976F-2D56-78DBBD777081}"/>
              </a:ext>
            </a:extLst>
          </p:cNvPr>
          <p:cNvPicPr>
            <a:picLocks noChangeAspect="1"/>
          </p:cNvPicPr>
          <p:nvPr/>
        </p:nvPicPr>
        <p:blipFill>
          <a:blip r:embed="rId3"/>
          <a:stretch>
            <a:fillRect/>
          </a:stretch>
        </p:blipFill>
        <p:spPr>
          <a:xfrm rot="5400000">
            <a:off x="-374269" y="2686752"/>
            <a:ext cx="4159905" cy="1755234"/>
          </a:xfrm>
          <a:prstGeom prst="rect">
            <a:avLst/>
          </a:prstGeom>
        </p:spPr>
      </p:pic>
      <p:sp>
        <p:nvSpPr>
          <p:cNvPr id="11" name="TextBox 10">
            <a:extLst>
              <a:ext uri="{FF2B5EF4-FFF2-40B4-BE49-F238E27FC236}">
                <a16:creationId xmlns:a16="http://schemas.microsoft.com/office/drawing/2014/main" id="{7499EF75-DED0-20A7-F979-E5F4582CAAF6}"/>
              </a:ext>
            </a:extLst>
          </p:cNvPr>
          <p:cNvSpPr txBox="1"/>
          <p:nvPr/>
        </p:nvSpPr>
        <p:spPr>
          <a:xfrm>
            <a:off x="734028" y="5644322"/>
            <a:ext cx="2024439" cy="830997"/>
          </a:xfrm>
          <a:prstGeom prst="rect">
            <a:avLst/>
          </a:prstGeom>
          <a:noFill/>
        </p:spPr>
        <p:txBody>
          <a:bodyPr wrap="square" rtlCol="0">
            <a:spAutoFit/>
          </a:bodyPr>
          <a:lstStyle/>
          <a:p>
            <a:r>
              <a:rPr lang="en-US" sz="1200" dirty="0"/>
              <a:t>Y-Wing:</a:t>
            </a:r>
            <a:br>
              <a:rPr lang="en-US" sz="1200" dirty="0"/>
            </a:br>
            <a:r>
              <a:rPr lang="en-US" sz="1200" dirty="0"/>
              <a:t>https://</a:t>
            </a:r>
            <a:r>
              <a:rPr lang="en-US" sz="1200" dirty="0" err="1"/>
              <a:t>overmental.com</a:t>
            </a:r>
            <a:r>
              <a:rPr lang="en-US" sz="1200" dirty="0"/>
              <a:t>/content/star-wars-canon-catch-up-what-are-y-wings-40599</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959622" y="1867411"/>
            <a:ext cx="5462367" cy="4158162"/>
          </a:xfrm>
          <a:prstGeom prst="rect">
            <a:avLst/>
          </a:prstGeom>
        </p:spPr>
        <p:txBody>
          <a:bodyPr vert="horz" lIns="91440" tIns="45720" rIns="91440" bIns="45720" rtlCol="0" anchor="t">
            <a:noAutofit/>
          </a:bodyPr>
          <a:lstStyle/>
          <a:p>
            <a:pPr>
              <a:lnSpc>
                <a:spcPct val="100000"/>
              </a:lnSpc>
              <a:spcBef>
                <a:spcPts val="0"/>
              </a:spcBef>
            </a:pPr>
            <a:r>
              <a:rPr lang="en-US" sz="2200" dirty="0">
                <a:latin typeface="Calibri" panose="020F0502020204030204" pitchFamily="34" charset="0"/>
                <a:cs typeface="Calibri" panose="020F0502020204030204" pitchFamily="34" charset="0"/>
              </a:rPr>
              <a:t>All built classification models are compared in a bar chart.</a:t>
            </a:r>
          </a:p>
          <a:p>
            <a:pPr>
              <a:lnSpc>
                <a:spcPct val="100000"/>
              </a:lnSpc>
              <a:spcBef>
                <a:spcPts val="0"/>
              </a:spcBef>
            </a:pPr>
            <a:r>
              <a:rPr lang="en-US" sz="2200" spc="-5" dirty="0">
                <a:latin typeface="Calibri" panose="020F0502020204030204" pitchFamily="34" charset="0"/>
                <a:cs typeface="Calibri" panose="020F0502020204030204" pitchFamily="34" charset="0"/>
              </a:rPr>
              <a:t>For all models the accuracy on the test set is at the same value of 83.33% accuracy.</a:t>
            </a:r>
          </a:p>
          <a:p>
            <a:pPr>
              <a:lnSpc>
                <a:spcPct val="100000"/>
              </a:lnSpc>
              <a:spcBef>
                <a:spcPts val="0"/>
              </a:spcBef>
            </a:pPr>
            <a:r>
              <a:rPr lang="en-US" sz="2200" dirty="0">
                <a:latin typeface="Calibri" panose="020F0502020204030204" pitchFamily="34" charset="0"/>
                <a:cs typeface="Calibri" panose="020F0502020204030204" pitchFamily="34" charset="0"/>
              </a:rPr>
              <a:t>Test samples are however low with a sample size of 18.</a:t>
            </a:r>
          </a:p>
          <a:p>
            <a:pPr marL="215900" indent="-215900">
              <a:lnSpc>
                <a:spcPct val="100000"/>
              </a:lnSpc>
              <a:spcBef>
                <a:spcPts val="0"/>
              </a:spcBef>
            </a:pPr>
            <a:r>
              <a:rPr lang="en-US" sz="2200" spc="-5" dirty="0">
                <a:latin typeface="Calibri" panose="020F0502020204030204" pitchFamily="34" charset="0"/>
                <a:cs typeface="Calibri" panose="020F0502020204030204" pitchFamily="34" charset="0"/>
              </a:rPr>
              <a:t>The small test set can therefore cause a large variance in accuracy results in </a:t>
            </a:r>
            <a:r>
              <a:rPr lang="en-US" sz="2200" spc="-25" dirty="0">
                <a:latin typeface="Calibri" panose="020F0502020204030204" pitchFamily="34" charset="0"/>
                <a:cs typeface="Calibri" panose="020F0502020204030204" pitchFamily="34" charset="0"/>
              </a:rPr>
              <a:t>repeated</a:t>
            </a:r>
            <a:r>
              <a:rPr lang="en-US" sz="2200" spc="60" dirty="0">
                <a:latin typeface="Calibri" panose="020F0502020204030204" pitchFamily="34" charset="0"/>
                <a:cs typeface="Calibri" panose="020F0502020204030204" pitchFamily="34" charset="0"/>
              </a:rPr>
              <a:t> </a:t>
            </a:r>
            <a:r>
              <a:rPr lang="en-US" sz="2200" spc="-15" dirty="0">
                <a:latin typeface="Calibri" panose="020F0502020204030204" pitchFamily="34" charset="0"/>
                <a:cs typeface="Calibri" panose="020F0502020204030204" pitchFamily="34" charset="0"/>
              </a:rPr>
              <a:t>runs.</a:t>
            </a:r>
          </a:p>
          <a:p>
            <a:pPr marL="0" indent="0">
              <a:lnSpc>
                <a:spcPct val="100000"/>
              </a:lnSpc>
              <a:spcBef>
                <a:spcPts val="0"/>
              </a:spcBef>
              <a:buNone/>
            </a:pPr>
            <a:endParaRPr lang="en-US" sz="2200" dirty="0">
              <a:latin typeface="Calibri" panose="020F0502020204030204" pitchFamily="34" charset="0"/>
              <a:cs typeface="Calibri" panose="020F0502020204030204" pitchFamily="34" charset="0"/>
            </a:endParaRPr>
          </a:p>
          <a:p>
            <a:pPr marL="215900" indent="-215900">
              <a:lnSpc>
                <a:spcPct val="100000"/>
              </a:lnSpc>
              <a:spcBef>
                <a:spcPts val="0"/>
              </a:spcBef>
            </a:pPr>
            <a:r>
              <a:rPr lang="en-US" sz="2200" spc="-55" dirty="0">
                <a:latin typeface="Calibri" panose="020F0502020204030204" pitchFamily="34" charset="0"/>
                <a:cs typeface="Calibri" panose="020F0502020204030204" pitchFamily="34" charset="0"/>
              </a:rPr>
              <a:t>To determine the best model with higher accuracy, more data is required.</a:t>
            </a:r>
            <a:endParaRPr lang="en-US" sz="2200" dirty="0">
              <a:latin typeface="Calibri" panose="020F0502020204030204" pitchFamily="34" charset="0"/>
              <a:cs typeface="Calibri" panose="020F0502020204030204" pitchFamily="34" charset="0"/>
            </a:endParaRPr>
          </a:p>
          <a:p>
            <a:pPr>
              <a:lnSpc>
                <a:spcPct val="100000"/>
              </a:lnSpc>
              <a:spcBef>
                <a:spcPts val="0"/>
              </a:spcBef>
            </a:pPr>
            <a:endParaRPr lang="en-US" sz="2200" dirty="0">
              <a:latin typeface="Calibri" panose="020F0502020204030204" pitchFamily="34" charset="0"/>
              <a:cs typeface="Calibri" panose="020F050202020403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Calibri" panose="020F0502020204030204" pitchFamily="34" charset="0"/>
                <a:cs typeface="Calibri" panose="020F0502020204030204" pitchFamily="34" charset="0"/>
              </a:rPr>
              <a:t>Classification Accuracy</a:t>
            </a:r>
          </a:p>
        </p:txBody>
      </p:sp>
      <p:sp>
        <p:nvSpPr>
          <p:cNvPr id="2" name="object 7">
            <a:extLst>
              <a:ext uri="{FF2B5EF4-FFF2-40B4-BE49-F238E27FC236}">
                <a16:creationId xmlns:a16="http://schemas.microsoft.com/office/drawing/2014/main" id="{F89A67AD-AD6F-97F3-75FC-0D3AB9EB2164}"/>
              </a:ext>
            </a:extLst>
          </p:cNvPr>
          <p:cNvSpPr/>
          <p:nvPr/>
        </p:nvSpPr>
        <p:spPr>
          <a:xfrm>
            <a:off x="770011" y="2002875"/>
            <a:ext cx="5076444" cy="333756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594460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17067" y="1831088"/>
            <a:ext cx="6104923" cy="4194485"/>
          </a:xfrm>
          <a:prstGeom prst="rect">
            <a:avLst/>
          </a:prstGeom>
        </p:spPr>
        <p:txBody>
          <a:bodyPr>
            <a:noAutofit/>
          </a:bodyPr>
          <a:lstStyle/>
          <a:p>
            <a:pPr>
              <a:lnSpc>
                <a:spcPct val="100000"/>
              </a:lnSpc>
              <a:spcBef>
                <a:spcPts val="0"/>
              </a:spcBef>
            </a:pPr>
            <a:r>
              <a:rPr lang="en-US" sz="2200" dirty="0">
                <a:latin typeface="Calibri" panose="020F0502020204030204" pitchFamily="34" charset="0"/>
                <a:cs typeface="Calibri" panose="020F0502020204030204" pitchFamily="34" charset="0"/>
              </a:rPr>
              <a:t>Confusion Matrix visualize the landing prediction</a:t>
            </a:r>
          </a:p>
          <a:p>
            <a:pPr marL="215900" marR="158750" indent="-215900">
              <a:lnSpc>
                <a:spcPct val="112500"/>
              </a:lnSpc>
              <a:spcBef>
                <a:spcPts val="0"/>
              </a:spcBef>
            </a:pPr>
            <a:r>
              <a:rPr lang="en-US" sz="2200" spc="-5" dirty="0">
                <a:latin typeface="Calibri" panose="020F0502020204030204" pitchFamily="34" charset="0"/>
                <a:cs typeface="Calibri" panose="020F0502020204030204" pitchFamily="34" charset="0"/>
              </a:rPr>
              <a:t>The Confusion Matrix is the same for all calculated models.</a:t>
            </a:r>
          </a:p>
          <a:p>
            <a:pPr marL="215900" marR="158750" indent="-215900">
              <a:lnSpc>
                <a:spcPct val="112500"/>
              </a:lnSpc>
              <a:spcBef>
                <a:spcPts val="0"/>
              </a:spcBef>
            </a:pPr>
            <a:r>
              <a:rPr lang="en-US" sz="2200" spc="-5" dirty="0">
                <a:latin typeface="Calibri" panose="020F0502020204030204" pitchFamily="34" charset="0"/>
                <a:cs typeface="Calibri" panose="020F0502020204030204" pitchFamily="34" charset="0"/>
              </a:rPr>
              <a:t>12 </a:t>
            </a:r>
            <a:r>
              <a:rPr lang="en-US" sz="2200" spc="-20" dirty="0">
                <a:latin typeface="Calibri" panose="020F0502020204030204" pitchFamily="34" charset="0"/>
                <a:cs typeface="Calibri" panose="020F0502020204030204" pitchFamily="34" charset="0"/>
              </a:rPr>
              <a:t>successful </a:t>
            </a:r>
            <a:r>
              <a:rPr lang="en-US" sz="2200" spc="-10" dirty="0">
                <a:latin typeface="Calibri" panose="020F0502020204030204" pitchFamily="34" charset="0"/>
                <a:cs typeface="Calibri" panose="020F0502020204030204" pitchFamily="34" charset="0"/>
              </a:rPr>
              <a:t>landings were </a:t>
            </a:r>
            <a:r>
              <a:rPr lang="en-US" sz="2200" spc="-20" dirty="0">
                <a:latin typeface="Calibri" panose="020F0502020204030204" pitchFamily="34" charset="0"/>
                <a:cs typeface="Calibri" panose="020F0502020204030204" pitchFamily="34" charset="0"/>
              </a:rPr>
              <a:t>predicted</a:t>
            </a:r>
            <a:r>
              <a:rPr lang="en-US" sz="2200" spc="-10" dirty="0">
                <a:latin typeface="Calibri" panose="020F0502020204030204" pitchFamily="34" charset="0"/>
                <a:cs typeface="Calibri" panose="020F0502020204030204" pitchFamily="34" charset="0"/>
              </a:rPr>
              <a:t> </a:t>
            </a:r>
            <a:r>
              <a:rPr lang="en-US" sz="2200" spc="-5" dirty="0">
                <a:latin typeface="Calibri" panose="020F0502020204030204" pitchFamily="34" charset="0"/>
                <a:cs typeface="Calibri" panose="020F0502020204030204" pitchFamily="34" charset="0"/>
              </a:rPr>
              <a:t>when the true label</a:t>
            </a:r>
            <a:r>
              <a:rPr lang="en-US" sz="2200" spc="275" dirty="0">
                <a:latin typeface="Calibri" panose="020F0502020204030204" pitchFamily="34" charset="0"/>
                <a:cs typeface="Calibri" panose="020F0502020204030204" pitchFamily="34" charset="0"/>
              </a:rPr>
              <a:t> </a:t>
            </a:r>
            <a:r>
              <a:rPr lang="en-US" sz="2200" spc="-20" dirty="0">
                <a:latin typeface="Calibri" panose="020F0502020204030204" pitchFamily="34" charset="0"/>
                <a:cs typeface="Calibri" panose="020F0502020204030204" pitchFamily="34" charset="0"/>
              </a:rPr>
              <a:t>was a successful </a:t>
            </a:r>
            <a:r>
              <a:rPr lang="en-US" sz="2200" spc="-10" dirty="0">
                <a:latin typeface="Calibri" panose="020F0502020204030204" pitchFamily="34" charset="0"/>
                <a:cs typeface="Calibri" panose="020F0502020204030204" pitchFamily="34" charset="0"/>
              </a:rPr>
              <a:t>landing.</a:t>
            </a:r>
            <a:endParaRPr lang="en-US" sz="2200" dirty="0">
              <a:latin typeface="Calibri" panose="020F0502020204030204" pitchFamily="34" charset="0"/>
              <a:cs typeface="Calibri" panose="020F0502020204030204" pitchFamily="34" charset="0"/>
            </a:endParaRPr>
          </a:p>
          <a:p>
            <a:pPr marL="215900" indent="-215900">
              <a:lnSpc>
                <a:spcPct val="100000"/>
              </a:lnSpc>
              <a:spcBef>
                <a:spcPts val="0"/>
              </a:spcBef>
            </a:pPr>
            <a:r>
              <a:rPr lang="en-US" sz="2200" spc="-5" dirty="0">
                <a:latin typeface="Calibri" panose="020F0502020204030204" pitchFamily="34" charset="0"/>
                <a:cs typeface="Calibri" panose="020F0502020204030204" pitchFamily="34" charset="0"/>
              </a:rPr>
              <a:t>3 </a:t>
            </a:r>
            <a:r>
              <a:rPr lang="en-US" sz="2200" spc="-20" dirty="0">
                <a:latin typeface="Calibri" panose="020F0502020204030204" pitchFamily="34" charset="0"/>
                <a:cs typeface="Calibri" panose="020F0502020204030204" pitchFamily="34" charset="0"/>
              </a:rPr>
              <a:t>unsuccessful </a:t>
            </a:r>
            <a:r>
              <a:rPr lang="en-US" sz="2200" spc="-10" dirty="0">
                <a:latin typeface="Calibri" panose="020F0502020204030204" pitchFamily="34" charset="0"/>
                <a:cs typeface="Calibri" panose="020F0502020204030204" pitchFamily="34" charset="0"/>
              </a:rPr>
              <a:t>landings were predicted </a:t>
            </a:r>
            <a:r>
              <a:rPr lang="en-US" sz="2200" spc="-5" dirty="0">
                <a:latin typeface="Calibri" panose="020F0502020204030204" pitchFamily="34" charset="0"/>
                <a:cs typeface="Calibri" panose="020F0502020204030204" pitchFamily="34" charset="0"/>
              </a:rPr>
              <a:t>when the true label </a:t>
            </a:r>
            <a:r>
              <a:rPr lang="en-US" sz="2200" spc="-15" dirty="0">
                <a:latin typeface="Calibri" panose="020F0502020204030204" pitchFamily="34" charset="0"/>
                <a:cs typeface="Calibri" panose="020F0502020204030204" pitchFamily="34" charset="0"/>
              </a:rPr>
              <a:t>was </a:t>
            </a:r>
            <a:r>
              <a:rPr lang="en-US" sz="2200" spc="-20" dirty="0">
                <a:latin typeface="Calibri" panose="020F0502020204030204" pitchFamily="34" charset="0"/>
                <a:cs typeface="Calibri" panose="020F0502020204030204" pitchFamily="34" charset="0"/>
              </a:rPr>
              <a:t>unsuccessful</a:t>
            </a:r>
            <a:r>
              <a:rPr lang="en-US" sz="2200" spc="140" dirty="0">
                <a:latin typeface="Calibri" panose="020F0502020204030204" pitchFamily="34" charset="0"/>
                <a:cs typeface="Calibri" panose="020F0502020204030204" pitchFamily="34" charset="0"/>
              </a:rPr>
              <a:t> </a:t>
            </a:r>
            <a:r>
              <a:rPr lang="en-US" sz="2200" spc="-10" dirty="0">
                <a:latin typeface="Calibri" panose="020F0502020204030204" pitchFamily="34" charset="0"/>
                <a:cs typeface="Calibri" panose="020F0502020204030204" pitchFamily="34" charset="0"/>
              </a:rPr>
              <a:t>landing.</a:t>
            </a:r>
            <a:endParaRPr lang="en-US" sz="2200" dirty="0">
              <a:latin typeface="Calibri" panose="020F0502020204030204" pitchFamily="34" charset="0"/>
              <a:cs typeface="Calibri" panose="020F0502020204030204" pitchFamily="34" charset="0"/>
            </a:endParaRPr>
          </a:p>
          <a:p>
            <a:pPr marL="12700" marR="5080">
              <a:lnSpc>
                <a:spcPts val="2330"/>
              </a:lnSpc>
              <a:spcBef>
                <a:spcPts val="0"/>
              </a:spcBef>
            </a:pPr>
            <a:r>
              <a:rPr lang="en-US" sz="2200" spc="-5" dirty="0">
                <a:latin typeface="Calibri" panose="020F0502020204030204" pitchFamily="34" charset="0"/>
                <a:cs typeface="Calibri" panose="020F0502020204030204" pitchFamily="34" charset="0"/>
              </a:rPr>
              <a:t>3 </a:t>
            </a:r>
            <a:r>
              <a:rPr lang="en-US" sz="2200" spc="-20" dirty="0">
                <a:latin typeface="Calibri" panose="020F0502020204030204" pitchFamily="34" charset="0"/>
                <a:cs typeface="Calibri" panose="020F0502020204030204" pitchFamily="34" charset="0"/>
              </a:rPr>
              <a:t>successful </a:t>
            </a:r>
            <a:r>
              <a:rPr lang="en-US" sz="2200" spc="-10" dirty="0">
                <a:latin typeface="Calibri" panose="020F0502020204030204" pitchFamily="34" charset="0"/>
                <a:cs typeface="Calibri" panose="020F0502020204030204" pitchFamily="34" charset="0"/>
              </a:rPr>
              <a:t>landings were predicted </a:t>
            </a:r>
            <a:r>
              <a:rPr lang="en-US" sz="2200" spc="-5" dirty="0">
                <a:latin typeface="Calibri" panose="020F0502020204030204" pitchFamily="34" charset="0"/>
                <a:cs typeface="Calibri" panose="020F0502020204030204" pitchFamily="34" charset="0"/>
              </a:rPr>
              <a:t>when the true label </a:t>
            </a:r>
            <a:r>
              <a:rPr lang="en-US" sz="2200" spc="-20" dirty="0">
                <a:latin typeface="Calibri" panose="020F0502020204030204" pitchFamily="34" charset="0"/>
                <a:cs typeface="Calibri" panose="020F0502020204030204" pitchFamily="34" charset="0"/>
              </a:rPr>
              <a:t>was unsuccessful </a:t>
            </a:r>
            <a:r>
              <a:rPr lang="en-US" sz="2200" spc="-10" dirty="0">
                <a:latin typeface="Calibri" panose="020F0502020204030204" pitchFamily="34" charset="0"/>
                <a:cs typeface="Calibri" panose="020F0502020204030204" pitchFamily="34" charset="0"/>
              </a:rPr>
              <a:t>landings </a:t>
            </a:r>
            <a:r>
              <a:rPr lang="en-US" sz="2200" spc="-20" dirty="0">
                <a:latin typeface="Calibri" panose="020F0502020204030204" pitchFamily="34" charset="0"/>
                <a:cs typeface="Calibri" panose="020F0502020204030204" pitchFamily="34" charset="0"/>
              </a:rPr>
              <a:t>(false positives).</a:t>
            </a:r>
          </a:p>
          <a:p>
            <a:pPr marL="12700" marR="5080">
              <a:lnSpc>
                <a:spcPts val="2330"/>
              </a:lnSpc>
              <a:spcBef>
                <a:spcPts val="0"/>
              </a:spcBef>
            </a:pPr>
            <a:endParaRPr lang="en-US" sz="2200" spc="-20" dirty="0">
              <a:latin typeface="Calibri" panose="020F0502020204030204" pitchFamily="34" charset="0"/>
              <a:cs typeface="Calibri" panose="020F0502020204030204" pitchFamily="34" charset="0"/>
            </a:endParaRPr>
          </a:p>
          <a:p>
            <a:pPr marL="12700" marR="5080">
              <a:lnSpc>
                <a:spcPts val="2330"/>
              </a:lnSpc>
              <a:spcBef>
                <a:spcPts val="0"/>
              </a:spcBef>
            </a:pPr>
            <a:r>
              <a:rPr lang="en-US" sz="2200" spc="-15" dirty="0">
                <a:latin typeface="Calibri" panose="020F0502020204030204" pitchFamily="34" charset="0"/>
                <a:cs typeface="Calibri" panose="020F0502020204030204" pitchFamily="34" charset="0"/>
              </a:rPr>
              <a:t>All </a:t>
            </a:r>
            <a:r>
              <a:rPr lang="en-US" sz="2200" spc="-5" dirty="0">
                <a:latin typeface="Calibri" panose="020F0502020204030204" pitchFamily="34" charset="0"/>
                <a:cs typeface="Calibri" panose="020F0502020204030204" pitchFamily="34" charset="0"/>
              </a:rPr>
              <a:t>models </a:t>
            </a:r>
            <a:r>
              <a:rPr lang="en-US" sz="2200" spc="-20" dirty="0">
                <a:latin typeface="Calibri" panose="020F0502020204030204" pitchFamily="34" charset="0"/>
                <a:cs typeface="Calibri" panose="020F0502020204030204" pitchFamily="34" charset="0"/>
              </a:rPr>
              <a:t>overpredicted a successful</a:t>
            </a:r>
            <a:r>
              <a:rPr lang="en-US" sz="2200" spc="130" dirty="0">
                <a:latin typeface="Calibri" panose="020F0502020204030204" pitchFamily="34" charset="0"/>
                <a:cs typeface="Calibri" panose="020F0502020204030204" pitchFamily="34" charset="0"/>
              </a:rPr>
              <a:t> </a:t>
            </a:r>
            <a:r>
              <a:rPr lang="en-US" sz="2200" spc="-10" dirty="0">
                <a:latin typeface="Calibri" panose="020F0502020204030204" pitchFamily="34" charset="0"/>
                <a:cs typeface="Calibri" panose="020F0502020204030204" pitchFamily="34" charset="0"/>
              </a:rPr>
              <a:t>landing.</a:t>
            </a:r>
            <a:endParaRPr lang="en-US" sz="2200" dirty="0">
              <a:latin typeface="Calibri" panose="020F0502020204030204" pitchFamily="34" charset="0"/>
              <a:cs typeface="Calibri" panose="020F050202020403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Calibri" panose="020F0502020204030204" pitchFamily="34" charset="0"/>
                <a:cs typeface="Calibri" panose="020F0502020204030204" pitchFamily="34" charset="0"/>
              </a:rPr>
              <a:t>Confusion Matrix</a:t>
            </a:r>
          </a:p>
        </p:txBody>
      </p:sp>
      <p:sp>
        <p:nvSpPr>
          <p:cNvPr id="2" name="object 7">
            <a:extLst>
              <a:ext uri="{FF2B5EF4-FFF2-40B4-BE49-F238E27FC236}">
                <a16:creationId xmlns:a16="http://schemas.microsoft.com/office/drawing/2014/main" id="{76538D0E-F492-C17E-E3B3-BB928D08CC77}"/>
              </a:ext>
            </a:extLst>
          </p:cNvPr>
          <p:cNvSpPr/>
          <p:nvPr/>
        </p:nvSpPr>
        <p:spPr>
          <a:xfrm>
            <a:off x="770010" y="1829944"/>
            <a:ext cx="4385471" cy="333472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645034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89570"/>
            <a:ext cx="10515600" cy="4729780"/>
          </a:xfrm>
          <a:prstGeom prst="rect">
            <a:avLst/>
          </a:prstGeom>
        </p:spPr>
        <p:txBody>
          <a:bodyPr>
            <a:noAutofit/>
          </a:bodyPr>
          <a:lstStyle/>
          <a:p>
            <a:pPr marL="354965" indent="-342900">
              <a:lnSpc>
                <a:spcPct val="100000"/>
              </a:lnSpc>
              <a:spcBef>
                <a:spcPts val="490"/>
              </a:spcBef>
              <a:buClr>
                <a:srgbClr val="1C7DDB"/>
              </a:buClr>
              <a:buFont typeface="Wingdings" pitchFamily="2" charset="2"/>
              <a:buChar char="Ø"/>
              <a:tabLst>
                <a:tab pos="196215" algn="l"/>
              </a:tabLst>
            </a:pPr>
            <a:r>
              <a:rPr lang="en-US" sz="2200" dirty="0">
                <a:solidFill>
                  <a:srgbClr val="404040"/>
                </a:solidFill>
                <a:latin typeface="Calibri" panose="020F0502020204030204" pitchFamily="34" charset="0"/>
                <a:cs typeface="Calibri" panose="020F0502020204030204" pitchFamily="34" charset="0"/>
              </a:rPr>
              <a:t>The task of this Capstone Project was to</a:t>
            </a:r>
            <a:r>
              <a:rPr lang="en-US" sz="2200" spc="-20" dirty="0">
                <a:solidFill>
                  <a:srgbClr val="404040"/>
                </a:solidFill>
                <a:latin typeface="Calibri" panose="020F0502020204030204" pitchFamily="34" charset="0"/>
                <a:cs typeface="Calibri" panose="020F0502020204030204" pitchFamily="34" charset="0"/>
              </a:rPr>
              <a:t> develop </a:t>
            </a:r>
            <a:r>
              <a:rPr lang="en-US" sz="2200" dirty="0">
                <a:solidFill>
                  <a:srgbClr val="404040"/>
                </a:solidFill>
                <a:latin typeface="Calibri" panose="020F0502020204030204" pitchFamily="34" charset="0"/>
                <a:cs typeface="Calibri" panose="020F0502020204030204" pitchFamily="34" charset="0"/>
              </a:rPr>
              <a:t>a machine learning model </a:t>
            </a:r>
            <a:r>
              <a:rPr lang="en-US" sz="2200" spc="-25" dirty="0">
                <a:solidFill>
                  <a:srgbClr val="404040"/>
                </a:solidFill>
                <a:latin typeface="Calibri" panose="020F0502020204030204" pitchFamily="34" charset="0"/>
                <a:cs typeface="Calibri" panose="020F0502020204030204" pitchFamily="34" charset="0"/>
              </a:rPr>
              <a:t>for </a:t>
            </a:r>
            <a:r>
              <a:rPr lang="en-US" sz="2200" dirty="0" err="1">
                <a:solidFill>
                  <a:srgbClr val="404040"/>
                </a:solidFill>
                <a:latin typeface="Calibri" panose="020F0502020204030204" pitchFamily="34" charset="0"/>
                <a:cs typeface="Calibri" panose="020F0502020204030204" pitchFamily="34" charset="0"/>
              </a:rPr>
              <a:t>SpaceY</a:t>
            </a:r>
            <a:r>
              <a:rPr lang="en-US" sz="2200" dirty="0">
                <a:solidFill>
                  <a:srgbClr val="404040"/>
                </a:solidFill>
                <a:latin typeface="Calibri" panose="020F0502020204030204" pitchFamily="34" charset="0"/>
                <a:cs typeface="Calibri" panose="020F0502020204030204" pitchFamily="34" charset="0"/>
              </a:rPr>
              <a:t> who </a:t>
            </a:r>
            <a:r>
              <a:rPr lang="en-US" sz="2200" spc="-20" dirty="0">
                <a:solidFill>
                  <a:srgbClr val="404040"/>
                </a:solidFill>
                <a:latin typeface="Calibri" panose="020F0502020204030204" pitchFamily="34" charset="0"/>
                <a:cs typeface="Calibri" panose="020F0502020204030204" pitchFamily="34" charset="0"/>
              </a:rPr>
              <a:t>wants to </a:t>
            </a:r>
            <a:r>
              <a:rPr lang="en-US" sz="2200" spc="-5" dirty="0">
                <a:solidFill>
                  <a:srgbClr val="404040"/>
                </a:solidFill>
                <a:latin typeface="Calibri" panose="020F0502020204030204" pitchFamily="34" charset="0"/>
                <a:cs typeface="Calibri" panose="020F0502020204030204" pitchFamily="34" charset="0"/>
              </a:rPr>
              <a:t>bid </a:t>
            </a:r>
            <a:r>
              <a:rPr lang="en-US" sz="2200" spc="-20" dirty="0">
                <a:solidFill>
                  <a:srgbClr val="404040"/>
                </a:solidFill>
                <a:latin typeface="Calibri" panose="020F0502020204030204" pitchFamily="34" charset="0"/>
                <a:cs typeface="Calibri" panose="020F0502020204030204" pitchFamily="34" charset="0"/>
              </a:rPr>
              <a:t>against</a:t>
            </a:r>
            <a:r>
              <a:rPr lang="en-US" sz="2200" spc="-70" dirty="0">
                <a:solidFill>
                  <a:srgbClr val="404040"/>
                </a:solidFill>
                <a:latin typeface="Calibri" panose="020F0502020204030204" pitchFamily="34" charset="0"/>
                <a:cs typeface="Calibri" panose="020F0502020204030204" pitchFamily="34" charset="0"/>
              </a:rPr>
              <a:t> </a:t>
            </a:r>
            <a:r>
              <a:rPr lang="en-US" sz="2200" dirty="0">
                <a:solidFill>
                  <a:srgbClr val="404040"/>
                </a:solidFill>
                <a:latin typeface="Calibri" panose="020F0502020204030204" pitchFamily="34" charset="0"/>
                <a:cs typeface="Calibri" panose="020F0502020204030204" pitchFamily="34" charset="0"/>
              </a:rPr>
              <a:t>SpaceX.</a:t>
            </a:r>
            <a:endParaRPr lang="en-US" sz="2200" dirty="0">
              <a:latin typeface="Calibri" panose="020F0502020204030204" pitchFamily="34" charset="0"/>
              <a:cs typeface="Calibri" panose="020F0502020204030204" pitchFamily="34" charset="0"/>
            </a:endParaRPr>
          </a:p>
          <a:p>
            <a:pPr marL="354965" indent="-342900">
              <a:lnSpc>
                <a:spcPct val="100000"/>
              </a:lnSpc>
              <a:spcBef>
                <a:spcPts val="395"/>
              </a:spcBef>
              <a:buClr>
                <a:srgbClr val="1C7DDB"/>
              </a:buClr>
              <a:buFont typeface="Wingdings" pitchFamily="2" charset="2"/>
              <a:buChar char="Ø"/>
              <a:tabLst>
                <a:tab pos="196215" algn="l"/>
              </a:tabLst>
            </a:pPr>
            <a:r>
              <a:rPr lang="en-US" sz="2200" spc="-5" dirty="0">
                <a:solidFill>
                  <a:srgbClr val="404040"/>
                </a:solidFill>
                <a:latin typeface="Calibri" panose="020F0502020204030204" pitchFamily="34" charset="0"/>
                <a:cs typeface="Calibri" panose="020F0502020204030204" pitchFamily="34" charset="0"/>
              </a:rPr>
              <a:t>With our models we predict when and where a Stage 1 of the rocket will successfully </a:t>
            </a:r>
            <a:r>
              <a:rPr lang="en-US" sz="2200" dirty="0">
                <a:solidFill>
                  <a:srgbClr val="404040"/>
                </a:solidFill>
                <a:latin typeface="Calibri" panose="020F0502020204030204" pitchFamily="34" charset="0"/>
                <a:cs typeface="Calibri" panose="020F0502020204030204" pitchFamily="34" charset="0"/>
              </a:rPr>
              <a:t>land and therefore save</a:t>
            </a:r>
            <a:r>
              <a:rPr lang="en-US" sz="2200" spc="-35" dirty="0">
                <a:solidFill>
                  <a:srgbClr val="404040"/>
                </a:solidFill>
                <a:latin typeface="Calibri" panose="020F0502020204030204" pitchFamily="34" charset="0"/>
                <a:cs typeface="Calibri" panose="020F0502020204030204" pitchFamily="34" charset="0"/>
              </a:rPr>
              <a:t> </a:t>
            </a:r>
            <a:r>
              <a:rPr lang="en-US" sz="2200" spc="-5" dirty="0">
                <a:solidFill>
                  <a:srgbClr val="404040"/>
                </a:solidFill>
                <a:latin typeface="Calibri" panose="020F0502020204030204" pitchFamily="34" charset="0"/>
                <a:cs typeface="Calibri" panose="020F0502020204030204" pitchFamily="34" charset="0"/>
              </a:rPr>
              <a:t>~$100 million</a:t>
            </a:r>
            <a:r>
              <a:rPr lang="en-US" sz="2200" spc="-110" dirty="0">
                <a:solidFill>
                  <a:srgbClr val="404040"/>
                </a:solidFill>
                <a:latin typeface="Calibri" panose="020F0502020204030204" pitchFamily="34" charset="0"/>
                <a:cs typeface="Calibri" panose="020F0502020204030204" pitchFamily="34" charset="0"/>
              </a:rPr>
              <a:t> </a:t>
            </a:r>
            <a:r>
              <a:rPr lang="en-US" sz="2200" dirty="0">
                <a:solidFill>
                  <a:srgbClr val="404040"/>
                </a:solidFill>
                <a:latin typeface="Calibri" panose="020F0502020204030204" pitchFamily="34" charset="0"/>
                <a:cs typeface="Calibri" panose="020F0502020204030204" pitchFamily="34" charset="0"/>
              </a:rPr>
              <a:t>USD.</a:t>
            </a:r>
            <a:endParaRPr lang="en-US" sz="2200" dirty="0">
              <a:latin typeface="Calibri" panose="020F0502020204030204" pitchFamily="34" charset="0"/>
              <a:cs typeface="Calibri" panose="020F0502020204030204" pitchFamily="34" charset="0"/>
            </a:endParaRPr>
          </a:p>
          <a:p>
            <a:pPr marL="354965" indent="-342900">
              <a:lnSpc>
                <a:spcPct val="100000"/>
              </a:lnSpc>
              <a:spcBef>
                <a:spcPts val="395"/>
              </a:spcBef>
              <a:buClr>
                <a:srgbClr val="1C7DDB"/>
              </a:buClr>
              <a:buFont typeface="Wingdings" pitchFamily="2" charset="2"/>
              <a:buChar char="Ø"/>
              <a:tabLst>
                <a:tab pos="196215" algn="l"/>
              </a:tabLst>
            </a:pPr>
            <a:r>
              <a:rPr lang="en-US" sz="2200" spc="-25" dirty="0">
                <a:solidFill>
                  <a:srgbClr val="404040"/>
                </a:solidFill>
                <a:latin typeface="Calibri" panose="020F0502020204030204" pitchFamily="34" charset="0"/>
                <a:cs typeface="Calibri" panose="020F0502020204030204" pitchFamily="34" charset="0"/>
              </a:rPr>
              <a:t>Public available data from </a:t>
            </a:r>
            <a:r>
              <a:rPr lang="en-US" sz="2200" dirty="0">
                <a:solidFill>
                  <a:srgbClr val="404040"/>
                </a:solidFill>
                <a:latin typeface="Calibri" panose="020F0502020204030204" pitchFamily="34" charset="0"/>
                <a:cs typeface="Calibri" panose="020F0502020204030204" pitchFamily="34" charset="0"/>
              </a:rPr>
              <a:t>SpaceX API and </a:t>
            </a:r>
            <a:r>
              <a:rPr lang="en-US" sz="2200" spc="-5" dirty="0" err="1">
                <a:solidFill>
                  <a:srgbClr val="404040"/>
                </a:solidFill>
                <a:latin typeface="Calibri" panose="020F0502020204030204" pitchFamily="34" charset="0"/>
                <a:cs typeface="Calibri" panose="020F0502020204030204" pitchFamily="34" charset="0"/>
              </a:rPr>
              <a:t>webscraping</a:t>
            </a:r>
            <a:r>
              <a:rPr lang="en-US" sz="2200" spc="-5" dirty="0">
                <a:solidFill>
                  <a:srgbClr val="404040"/>
                </a:solidFill>
                <a:latin typeface="Calibri" panose="020F0502020204030204" pitchFamily="34" charset="0"/>
                <a:cs typeface="Calibri" panose="020F0502020204030204" pitchFamily="34" charset="0"/>
              </a:rPr>
              <a:t> from the </a:t>
            </a:r>
            <a:r>
              <a:rPr lang="en-US" sz="2200" dirty="0">
                <a:solidFill>
                  <a:srgbClr val="404040"/>
                </a:solidFill>
                <a:latin typeface="Calibri" panose="020F0502020204030204" pitchFamily="34" charset="0"/>
                <a:cs typeface="Calibri" panose="020F0502020204030204" pitchFamily="34" charset="0"/>
              </a:rPr>
              <a:t>SpaceX Wikipedia</a:t>
            </a:r>
            <a:r>
              <a:rPr lang="en-US" sz="2200" spc="-195" dirty="0">
                <a:solidFill>
                  <a:srgbClr val="404040"/>
                </a:solidFill>
                <a:latin typeface="Calibri" panose="020F0502020204030204" pitchFamily="34" charset="0"/>
                <a:cs typeface="Calibri" panose="020F0502020204030204" pitchFamily="34" charset="0"/>
              </a:rPr>
              <a:t> </a:t>
            </a:r>
            <a:r>
              <a:rPr lang="en-US" sz="2200" spc="-5" dirty="0">
                <a:solidFill>
                  <a:srgbClr val="404040"/>
                </a:solidFill>
                <a:latin typeface="Calibri" panose="020F0502020204030204" pitchFamily="34" charset="0"/>
                <a:cs typeface="Calibri" panose="020F0502020204030204" pitchFamily="34" charset="0"/>
              </a:rPr>
              <a:t>page was used.</a:t>
            </a:r>
            <a:endParaRPr lang="en-US" sz="2200" dirty="0">
              <a:latin typeface="Calibri" panose="020F0502020204030204" pitchFamily="34" charset="0"/>
              <a:cs typeface="Calibri" panose="020F0502020204030204" pitchFamily="34" charset="0"/>
            </a:endParaRPr>
          </a:p>
          <a:p>
            <a:pPr marL="354965" indent="-342900">
              <a:lnSpc>
                <a:spcPct val="100000"/>
              </a:lnSpc>
              <a:spcBef>
                <a:spcPts val="400"/>
              </a:spcBef>
              <a:buClr>
                <a:srgbClr val="1C7DDB"/>
              </a:buClr>
              <a:buFont typeface="Wingdings" pitchFamily="2" charset="2"/>
              <a:buChar char="Ø"/>
              <a:tabLst>
                <a:tab pos="196215" algn="l"/>
              </a:tabLst>
            </a:pPr>
            <a:r>
              <a:rPr lang="en-US" sz="2200" spc="-25" dirty="0">
                <a:solidFill>
                  <a:srgbClr val="404040"/>
                </a:solidFill>
                <a:latin typeface="Calibri" panose="020F0502020204030204" pitchFamily="34" charset="0"/>
                <a:cs typeface="Calibri" panose="020F0502020204030204" pitchFamily="34" charset="0"/>
              </a:rPr>
              <a:t>Data labels were created and the data was stored into a </a:t>
            </a:r>
            <a:r>
              <a:rPr lang="en-US" sz="2200" spc="-5" dirty="0">
                <a:solidFill>
                  <a:srgbClr val="404040"/>
                </a:solidFill>
                <a:latin typeface="Calibri" panose="020F0502020204030204" pitchFamily="34" charset="0"/>
                <a:cs typeface="Calibri" panose="020F0502020204030204" pitchFamily="34" charset="0"/>
              </a:rPr>
              <a:t>DB2 SQL</a:t>
            </a:r>
            <a:r>
              <a:rPr lang="en-US" sz="2200" spc="-15" dirty="0">
                <a:solidFill>
                  <a:srgbClr val="404040"/>
                </a:solidFill>
                <a:latin typeface="Calibri" panose="020F0502020204030204" pitchFamily="34" charset="0"/>
                <a:cs typeface="Calibri" panose="020F0502020204030204" pitchFamily="34" charset="0"/>
              </a:rPr>
              <a:t> </a:t>
            </a:r>
            <a:r>
              <a:rPr lang="en-US" sz="2200" spc="-5" dirty="0">
                <a:solidFill>
                  <a:srgbClr val="404040"/>
                </a:solidFill>
                <a:latin typeface="Calibri" panose="020F0502020204030204" pitchFamily="34" charset="0"/>
                <a:cs typeface="Calibri" panose="020F0502020204030204" pitchFamily="34" charset="0"/>
              </a:rPr>
              <a:t>database.</a:t>
            </a:r>
            <a:endParaRPr lang="en-US" sz="2200" dirty="0">
              <a:latin typeface="Calibri" panose="020F0502020204030204" pitchFamily="34" charset="0"/>
              <a:cs typeface="Calibri" panose="020F0502020204030204" pitchFamily="34" charset="0"/>
            </a:endParaRPr>
          </a:p>
          <a:p>
            <a:pPr marL="354965" indent="-342900">
              <a:lnSpc>
                <a:spcPct val="100000"/>
              </a:lnSpc>
              <a:spcBef>
                <a:spcPts val="395"/>
              </a:spcBef>
              <a:buClr>
                <a:srgbClr val="1C7DDB"/>
              </a:buClr>
              <a:buFont typeface="Wingdings" pitchFamily="2" charset="2"/>
              <a:buChar char="Ø"/>
              <a:tabLst>
                <a:tab pos="196215" algn="l"/>
              </a:tabLst>
            </a:pPr>
            <a:r>
              <a:rPr lang="en-US" sz="2200" spc="-25" dirty="0">
                <a:solidFill>
                  <a:srgbClr val="404040"/>
                </a:solidFill>
                <a:latin typeface="Calibri" panose="020F0502020204030204" pitchFamily="34" charset="0"/>
                <a:cs typeface="Calibri" panose="020F0502020204030204" pitchFamily="34" charset="0"/>
              </a:rPr>
              <a:t>The creation of a </a:t>
            </a:r>
            <a:r>
              <a:rPr lang="en-US" sz="2200" spc="-5" dirty="0">
                <a:solidFill>
                  <a:srgbClr val="404040"/>
                </a:solidFill>
                <a:latin typeface="Calibri" panose="020F0502020204030204" pitchFamily="34" charset="0"/>
                <a:cs typeface="Calibri" panose="020F0502020204030204" pitchFamily="34" charset="0"/>
              </a:rPr>
              <a:t>dashboard </a:t>
            </a:r>
            <a:r>
              <a:rPr lang="en-US" sz="2200" spc="-25" dirty="0">
                <a:solidFill>
                  <a:srgbClr val="404040"/>
                </a:solidFill>
                <a:latin typeface="Calibri" panose="020F0502020204030204" pitchFamily="34" charset="0"/>
                <a:cs typeface="Calibri" panose="020F0502020204030204" pitchFamily="34" charset="0"/>
              </a:rPr>
              <a:t>helped to visualize the data.</a:t>
            </a:r>
            <a:endParaRPr lang="en-US" sz="2200" dirty="0">
              <a:latin typeface="Calibri" panose="020F0502020204030204" pitchFamily="34" charset="0"/>
              <a:cs typeface="Calibri" panose="020F0502020204030204" pitchFamily="34" charset="0"/>
            </a:endParaRPr>
          </a:p>
          <a:p>
            <a:pPr marL="354965" indent="-342900">
              <a:lnSpc>
                <a:spcPct val="100000"/>
              </a:lnSpc>
              <a:spcBef>
                <a:spcPts val="405"/>
              </a:spcBef>
              <a:buClr>
                <a:srgbClr val="1C7DDB"/>
              </a:buClr>
              <a:buFont typeface="Wingdings" pitchFamily="2" charset="2"/>
              <a:buChar char="Ø"/>
              <a:tabLst>
                <a:tab pos="196215" algn="l"/>
              </a:tabLst>
            </a:pPr>
            <a:r>
              <a:rPr lang="en-US" sz="2200" spc="-50" dirty="0">
                <a:solidFill>
                  <a:srgbClr val="404040"/>
                </a:solidFill>
                <a:latin typeface="Calibri" panose="020F0502020204030204" pitchFamily="34" charset="0"/>
                <a:cs typeface="Calibri" panose="020F0502020204030204" pitchFamily="34" charset="0"/>
              </a:rPr>
              <a:t>A machine learning model was created with an accuracy of 83%.</a:t>
            </a:r>
            <a:endParaRPr lang="en-US" sz="2200" dirty="0">
              <a:latin typeface="Calibri" panose="020F0502020204030204" pitchFamily="34" charset="0"/>
              <a:cs typeface="Calibri" panose="020F0502020204030204" pitchFamily="34" charset="0"/>
            </a:endParaRPr>
          </a:p>
          <a:p>
            <a:pPr marL="354965" marR="276860" indent="-342900">
              <a:lnSpc>
                <a:spcPts val="2160"/>
              </a:lnSpc>
              <a:spcBef>
                <a:spcPts val="635"/>
              </a:spcBef>
              <a:buClr>
                <a:srgbClr val="1C7DDB"/>
              </a:buClr>
              <a:buFont typeface="Wingdings" pitchFamily="2" charset="2"/>
              <a:buChar char="Ø"/>
              <a:tabLst>
                <a:tab pos="196215" algn="l"/>
              </a:tabLst>
            </a:pPr>
            <a:r>
              <a:rPr lang="en-US" sz="2200" spc="-5" dirty="0">
                <a:solidFill>
                  <a:srgbClr val="404040"/>
                </a:solidFill>
                <a:latin typeface="Calibri" panose="020F0502020204030204" pitchFamily="34" charset="0"/>
                <a:cs typeface="Calibri" panose="020F0502020204030204" pitchFamily="34" charset="0"/>
              </a:rPr>
              <a:t>This models is available to the board of </a:t>
            </a:r>
            <a:r>
              <a:rPr lang="en-US" sz="2200" dirty="0" err="1">
                <a:solidFill>
                  <a:srgbClr val="404040"/>
                </a:solidFill>
                <a:latin typeface="Calibri" panose="020F0502020204030204" pitchFamily="34" charset="0"/>
                <a:cs typeface="Calibri" panose="020F0502020204030204" pitchFamily="34" charset="0"/>
              </a:rPr>
              <a:t>SpaceY</a:t>
            </a:r>
            <a:r>
              <a:rPr lang="en-US" sz="2200" dirty="0">
                <a:solidFill>
                  <a:srgbClr val="404040"/>
                </a:solidFill>
                <a:latin typeface="Calibri" panose="020F0502020204030204" pitchFamily="34" charset="0"/>
                <a:cs typeface="Calibri" panose="020F0502020204030204" pitchFamily="34" charset="0"/>
              </a:rPr>
              <a:t> to </a:t>
            </a:r>
            <a:r>
              <a:rPr lang="en-US" sz="2200" spc="-5" dirty="0">
                <a:solidFill>
                  <a:srgbClr val="404040"/>
                </a:solidFill>
                <a:latin typeface="Calibri" panose="020F0502020204030204" pitchFamily="34" charset="0"/>
                <a:cs typeface="Calibri" panose="020F0502020204030204" pitchFamily="34" charset="0"/>
              </a:rPr>
              <a:t>predict with </a:t>
            </a:r>
            <a:r>
              <a:rPr lang="en-US" sz="2200" spc="-20" dirty="0">
                <a:solidFill>
                  <a:srgbClr val="404040"/>
                </a:solidFill>
                <a:latin typeface="Calibri" panose="020F0502020204030204" pitchFamily="34" charset="0"/>
                <a:cs typeface="Calibri" panose="020F0502020204030204" pitchFamily="34" charset="0"/>
              </a:rPr>
              <a:t>relatively </a:t>
            </a:r>
            <a:r>
              <a:rPr lang="en-US" sz="2200" spc="-5" dirty="0">
                <a:solidFill>
                  <a:srgbClr val="404040"/>
                </a:solidFill>
                <a:latin typeface="Calibri" panose="020F0502020204030204" pitchFamily="34" charset="0"/>
                <a:cs typeface="Calibri" panose="020F0502020204030204" pitchFamily="34" charset="0"/>
              </a:rPr>
              <a:t>high accuracy whether </a:t>
            </a:r>
            <a:r>
              <a:rPr lang="en-US" sz="2200" dirty="0">
                <a:solidFill>
                  <a:srgbClr val="404040"/>
                </a:solidFill>
                <a:latin typeface="Calibri" panose="020F0502020204030204" pitchFamily="34" charset="0"/>
                <a:cs typeface="Calibri" panose="020F0502020204030204" pitchFamily="34" charset="0"/>
              </a:rPr>
              <a:t>a  launch </a:t>
            </a:r>
            <a:r>
              <a:rPr lang="en-US" sz="2200" spc="-5" dirty="0">
                <a:solidFill>
                  <a:srgbClr val="404040"/>
                </a:solidFill>
                <a:latin typeface="Calibri" panose="020F0502020204030204" pitchFamily="34" charset="0"/>
                <a:cs typeface="Calibri" panose="020F0502020204030204" pitchFamily="34" charset="0"/>
              </a:rPr>
              <a:t>will </a:t>
            </a:r>
            <a:r>
              <a:rPr lang="en-US" sz="2200" spc="-35" dirty="0">
                <a:solidFill>
                  <a:srgbClr val="404040"/>
                </a:solidFill>
                <a:latin typeface="Calibri" panose="020F0502020204030204" pitchFamily="34" charset="0"/>
                <a:cs typeface="Calibri" panose="020F0502020204030204" pitchFamily="34" charset="0"/>
              </a:rPr>
              <a:t>have </a:t>
            </a:r>
            <a:r>
              <a:rPr lang="en-US" sz="2200" dirty="0">
                <a:solidFill>
                  <a:srgbClr val="404040"/>
                </a:solidFill>
                <a:latin typeface="Calibri" panose="020F0502020204030204" pitchFamily="34" charset="0"/>
                <a:cs typeface="Calibri" panose="020F0502020204030204" pitchFamily="34" charset="0"/>
              </a:rPr>
              <a:t>a </a:t>
            </a:r>
            <a:r>
              <a:rPr lang="en-US" sz="2200" spc="-5" dirty="0">
                <a:solidFill>
                  <a:srgbClr val="404040"/>
                </a:solidFill>
                <a:latin typeface="Calibri" panose="020F0502020204030204" pitchFamily="34" charset="0"/>
                <a:cs typeface="Calibri" panose="020F0502020204030204" pitchFamily="34" charset="0"/>
              </a:rPr>
              <a:t>successful </a:t>
            </a:r>
            <a:r>
              <a:rPr lang="en-US" sz="2200" spc="-20" dirty="0">
                <a:solidFill>
                  <a:srgbClr val="404040"/>
                </a:solidFill>
                <a:latin typeface="Calibri" panose="020F0502020204030204" pitchFamily="34" charset="0"/>
                <a:cs typeface="Calibri" panose="020F0502020204030204" pitchFamily="34" charset="0"/>
              </a:rPr>
              <a:t>Stage </a:t>
            </a:r>
            <a:r>
              <a:rPr lang="en-US" sz="2200" dirty="0">
                <a:solidFill>
                  <a:srgbClr val="404040"/>
                </a:solidFill>
                <a:latin typeface="Calibri" panose="020F0502020204030204" pitchFamily="34" charset="0"/>
                <a:cs typeface="Calibri" panose="020F0502020204030204" pitchFamily="34" charset="0"/>
              </a:rPr>
              <a:t>1 landing, even before the launch.</a:t>
            </a:r>
            <a:endParaRPr lang="en-US" sz="2200" dirty="0">
              <a:latin typeface="Calibri" panose="020F0502020204030204" pitchFamily="34" charset="0"/>
              <a:cs typeface="Calibri" panose="020F0502020204030204" pitchFamily="34" charset="0"/>
            </a:endParaRPr>
          </a:p>
          <a:p>
            <a:pPr marL="354965" marR="5080" indent="-342900">
              <a:lnSpc>
                <a:spcPts val="2200"/>
              </a:lnSpc>
              <a:spcBef>
                <a:spcPts val="605"/>
              </a:spcBef>
              <a:buClr>
                <a:srgbClr val="1C7DDB"/>
              </a:buClr>
              <a:buFont typeface="Wingdings" pitchFamily="2" charset="2"/>
              <a:buChar char="Ø"/>
              <a:tabLst>
                <a:tab pos="196215" algn="l"/>
              </a:tabLst>
            </a:pPr>
            <a:r>
              <a:rPr lang="en-US" sz="2200" spc="-5" dirty="0">
                <a:solidFill>
                  <a:srgbClr val="404040"/>
                </a:solidFill>
                <a:latin typeface="Calibri" panose="020F0502020204030204" pitchFamily="34" charset="0"/>
                <a:cs typeface="Calibri" panose="020F0502020204030204" pitchFamily="34" charset="0"/>
              </a:rPr>
              <a:t>For more accurate predictions, more data is required to improve the accuracy of the machine learning model.</a:t>
            </a:r>
            <a:endParaRPr lang="en-US" sz="2200" dirty="0">
              <a:latin typeface="Calibri" panose="020F0502020204030204" pitchFamily="34" charset="0"/>
              <a:cs typeface="Calibri" panose="020F050202020403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Calibri" panose="020F0502020204030204" pitchFamily="34" charset="0"/>
                <a:cs typeface="Calibri" panose="020F0502020204030204" pitchFamily="34" charset="0"/>
              </a:rPr>
              <a:t>Conclusions</a:t>
            </a:r>
          </a:p>
        </p:txBody>
      </p:sp>
    </p:spTree>
    <p:extLst>
      <p:ext uri="{BB962C8B-B14F-4D97-AF65-F5344CB8AC3E}">
        <p14:creationId xmlns:p14="http://schemas.microsoft.com/office/powerpoint/2010/main" val="1630123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GitHub repository URL:</a:t>
            </a:r>
            <a:br>
              <a:rPr lang="en-US" sz="2200" dirty="0">
                <a:solidFill>
                  <a:schemeClr val="accent3">
                    <a:lumMod val="25000"/>
                  </a:schemeClr>
                </a:solidFill>
                <a:latin typeface="Abadi" panose="020B0604020104020204" pitchFamily="34" charset="0"/>
              </a:rPr>
            </a:br>
            <a:r>
              <a:rPr lang="en-US" sz="2200" dirty="0">
                <a:solidFill>
                  <a:srgbClr val="0563C1"/>
                </a:solidFill>
                <a:latin typeface="Abadi" panose="020B0604020104020204" pitchFamily="34" charset="0"/>
                <a:hlinkClick r:id="rId4">
                  <a:extLst>
                    <a:ext uri="{A12FA001-AC4F-418D-AE19-62706E023703}">
                      <ahyp:hlinkClr xmlns:ahyp="http://schemas.microsoft.com/office/drawing/2018/hyperlinkcolor" val="tx"/>
                    </a:ext>
                  </a:extLst>
                </a:hlinkClick>
              </a:rPr>
              <a:t>https://github.com/Mr-Minion/IBM_Data_Science_Professional_Certificate/tree/main/</a:t>
            </a:r>
            <a:r>
              <a:rPr lang="en-US" sz="2200" dirty="0">
                <a:solidFill>
                  <a:schemeClr val="accent1"/>
                </a:solidFill>
                <a:latin typeface="Abadi" panose="020B0604020104020204" pitchFamily="34" charset="0"/>
                <a:hlinkClick r:id="rId4">
                  <a:extLst>
                    <a:ext uri="{A12FA001-AC4F-418D-AE19-62706E023703}">
                      <ahyp:hlinkClr xmlns:ahyp="http://schemas.microsoft.com/office/drawing/2018/hyperlinkcolor" val="tx"/>
                    </a:ext>
                  </a:extLst>
                </a:hlinkClick>
              </a:rPr>
              <a:t>Applied_Data_Science_Capstone</a:t>
            </a:r>
            <a:endParaRPr lang="en-US" sz="2200" dirty="0">
              <a:solidFill>
                <a:schemeClr val="accent1"/>
              </a:solidFill>
              <a:latin typeface="Abadi" panose="020B0604020104020204" pitchFamily="34" charset="0"/>
            </a:endParaRPr>
          </a:p>
          <a:p>
            <a:pPr>
              <a:lnSpc>
                <a:spcPct val="100000"/>
              </a:lnSpc>
              <a:spcBef>
                <a:spcPts val="1400"/>
              </a:spcBef>
            </a:pPr>
            <a:endParaRPr lang="en-US" sz="2200" dirty="0">
              <a:solidFill>
                <a:schemeClr val="accent1"/>
              </a:solidFill>
              <a:latin typeface="Abadi" panose="020B0604020104020204" pitchFamily="34" charset="0"/>
            </a:endParaRPr>
          </a:p>
          <a:p>
            <a:pPr>
              <a:lnSpc>
                <a:spcPct val="100000"/>
              </a:lnSpc>
              <a:spcBef>
                <a:spcPts val="1400"/>
              </a:spcBef>
            </a:pPr>
            <a:r>
              <a:rPr lang="en-US" sz="2200" dirty="0">
                <a:latin typeface="Abadi" panose="020B0604020104020204" pitchFamily="34" charset="0"/>
              </a:rPr>
              <a:t>Special Thanks to all the instructors and the Funding bodies</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Calibri" panose="020F0502020204030204" pitchFamily="34" charset="0"/>
                <a:cs typeface="Calibri" panose="020F0502020204030204" pitchFamily="34" charset="0"/>
              </a:rPr>
              <a:t>Appendix</a:t>
            </a:r>
          </a:p>
        </p:txBody>
      </p:sp>
    </p:spTree>
    <p:extLst>
      <p:ext uri="{BB962C8B-B14F-4D97-AF65-F5344CB8AC3E}">
        <p14:creationId xmlns:p14="http://schemas.microsoft.com/office/powerpoint/2010/main" val="34100085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5</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2200" b="1" dirty="0">
                <a:solidFill>
                  <a:schemeClr val="tx1"/>
                </a:solidFill>
                <a:latin typeface="Calibri" panose="020F0502020204030204" pitchFamily="34" charset="0"/>
                <a:cs typeface="Calibri" panose="020F0502020204030204" pitchFamily="34" charset="0"/>
              </a:rPr>
              <a:t>Data collection methodology:</a:t>
            </a:r>
          </a:p>
          <a:p>
            <a:pPr marL="698500" lvl="1" indent="-229235">
              <a:lnSpc>
                <a:spcPct val="100000"/>
              </a:lnSpc>
              <a:spcBef>
                <a:spcPts val="315"/>
              </a:spcBef>
              <a:buFont typeface="Arial"/>
              <a:buChar char="•"/>
              <a:tabLst>
                <a:tab pos="697865" algn="l"/>
                <a:tab pos="699135" algn="l"/>
              </a:tabLst>
            </a:pPr>
            <a:r>
              <a:rPr lang="en-US" sz="2200" spc="-5" dirty="0">
                <a:solidFill>
                  <a:schemeClr val="tx1"/>
                </a:solidFill>
                <a:latin typeface="Calibri" panose="020F0502020204030204" pitchFamily="34" charset="0"/>
                <a:cs typeface="Calibri" panose="020F0502020204030204" pitchFamily="34" charset="0"/>
              </a:rPr>
              <a:t>Combined </a:t>
            </a:r>
            <a:r>
              <a:rPr lang="en-US" sz="2200" spc="-20" dirty="0">
                <a:solidFill>
                  <a:schemeClr val="tx1"/>
                </a:solidFill>
                <a:latin typeface="Calibri" panose="020F0502020204030204" pitchFamily="34" charset="0"/>
                <a:cs typeface="Calibri" panose="020F0502020204030204" pitchFamily="34" charset="0"/>
              </a:rPr>
              <a:t>data from </a:t>
            </a:r>
            <a:r>
              <a:rPr lang="en-US" sz="2200" spc="-5" dirty="0">
                <a:solidFill>
                  <a:schemeClr val="tx1"/>
                </a:solidFill>
                <a:latin typeface="Calibri" panose="020F0502020204030204" pitchFamily="34" charset="0"/>
                <a:cs typeface="Calibri" panose="020F0502020204030204" pitchFamily="34" charset="0"/>
              </a:rPr>
              <a:t>SpaceX public </a:t>
            </a:r>
            <a:r>
              <a:rPr lang="en-US" sz="2200" dirty="0">
                <a:solidFill>
                  <a:schemeClr val="tx1"/>
                </a:solidFill>
                <a:latin typeface="Calibri" panose="020F0502020204030204" pitchFamily="34" charset="0"/>
                <a:cs typeface="Calibri" panose="020F0502020204030204" pitchFamily="34" charset="0"/>
              </a:rPr>
              <a:t>API and </a:t>
            </a:r>
            <a:r>
              <a:rPr lang="en-US" sz="2200" spc="-5" dirty="0">
                <a:solidFill>
                  <a:schemeClr val="tx1"/>
                </a:solidFill>
                <a:latin typeface="Calibri" panose="020F0502020204030204" pitchFamily="34" charset="0"/>
                <a:cs typeface="Calibri" panose="020F0502020204030204" pitchFamily="34" charset="0"/>
              </a:rPr>
              <a:t>SpaceX Wikipedia</a:t>
            </a:r>
            <a:r>
              <a:rPr lang="en-US" sz="2200" spc="15" dirty="0">
                <a:solidFill>
                  <a:schemeClr val="tx1"/>
                </a:solidFill>
                <a:latin typeface="Calibri" panose="020F0502020204030204" pitchFamily="34" charset="0"/>
                <a:cs typeface="Calibri" panose="020F0502020204030204" pitchFamily="34" charset="0"/>
              </a:rPr>
              <a:t> </a:t>
            </a:r>
            <a:r>
              <a:rPr lang="en-US" sz="2200" spc="-5" dirty="0">
                <a:solidFill>
                  <a:schemeClr val="tx1"/>
                </a:solidFill>
                <a:latin typeface="Calibri" panose="020F0502020204030204" pitchFamily="34" charset="0"/>
                <a:cs typeface="Calibri" panose="020F0502020204030204" pitchFamily="34" charset="0"/>
              </a:rPr>
              <a:t>page</a:t>
            </a:r>
            <a:endParaRPr lang="en-US" sz="2200" dirty="0">
              <a:solidFill>
                <a:schemeClr val="tx1"/>
              </a:solidFill>
              <a:latin typeface="Calibri" panose="020F0502020204030204" pitchFamily="34" charset="0"/>
              <a:cs typeface="Calibri" panose="020F0502020204030204" pitchFamily="34" charset="0"/>
            </a:endParaRPr>
          </a:p>
          <a:p>
            <a:pPr>
              <a:lnSpc>
                <a:spcPct val="120000"/>
              </a:lnSpc>
              <a:spcBef>
                <a:spcPts val="1400"/>
              </a:spcBef>
            </a:pPr>
            <a:r>
              <a:rPr lang="en-US" sz="2200" b="1" dirty="0">
                <a:solidFill>
                  <a:schemeClr val="tx1"/>
                </a:solidFill>
                <a:latin typeface="Calibri" panose="020F0502020204030204" pitchFamily="34" charset="0"/>
                <a:cs typeface="Calibri" panose="020F0502020204030204" pitchFamily="34" charset="0"/>
              </a:rPr>
              <a:t>Perform data wrangling</a:t>
            </a:r>
          </a:p>
          <a:p>
            <a:pPr marL="698500" lvl="1" indent="-229235">
              <a:lnSpc>
                <a:spcPct val="100000"/>
              </a:lnSpc>
              <a:spcBef>
                <a:spcPts val="315"/>
              </a:spcBef>
              <a:buFont typeface="Arial"/>
              <a:buChar char="•"/>
              <a:tabLst>
                <a:tab pos="697865" algn="l"/>
                <a:tab pos="699135" algn="l"/>
              </a:tabLst>
            </a:pPr>
            <a:r>
              <a:rPr lang="en-US" sz="2200" spc="-5" dirty="0">
                <a:solidFill>
                  <a:schemeClr val="tx1"/>
                </a:solidFill>
                <a:latin typeface="Calibri" panose="020F0502020204030204" pitchFamily="34" charset="0"/>
                <a:cs typeface="Calibri" panose="020F0502020204030204" pitchFamily="34" charset="0"/>
              </a:rPr>
              <a:t>Classifying true landings </a:t>
            </a:r>
            <a:r>
              <a:rPr lang="en-US" sz="2200" dirty="0">
                <a:solidFill>
                  <a:schemeClr val="tx1"/>
                </a:solidFill>
                <a:latin typeface="Calibri" panose="020F0502020204030204" pitchFamily="34" charset="0"/>
                <a:cs typeface="Calibri" panose="020F0502020204030204" pitchFamily="34" charset="0"/>
              </a:rPr>
              <a:t>as </a:t>
            </a:r>
            <a:r>
              <a:rPr lang="en-US" sz="2200" spc="-5" dirty="0">
                <a:solidFill>
                  <a:schemeClr val="tx1"/>
                </a:solidFill>
                <a:latin typeface="Calibri" panose="020F0502020204030204" pitchFamily="34" charset="0"/>
                <a:cs typeface="Calibri" panose="020F0502020204030204" pitchFamily="34" charset="0"/>
              </a:rPr>
              <a:t>successful </a:t>
            </a:r>
            <a:r>
              <a:rPr lang="en-US" sz="2200" dirty="0">
                <a:solidFill>
                  <a:schemeClr val="tx1"/>
                </a:solidFill>
                <a:latin typeface="Calibri" panose="020F0502020204030204" pitchFamily="34" charset="0"/>
                <a:cs typeface="Calibri" panose="020F0502020204030204" pitchFamily="34" charset="0"/>
              </a:rPr>
              <a:t>and </a:t>
            </a:r>
            <a:r>
              <a:rPr lang="en-US" sz="2200" spc="-10" dirty="0">
                <a:solidFill>
                  <a:schemeClr val="tx1"/>
                </a:solidFill>
                <a:latin typeface="Calibri" panose="020F0502020204030204" pitchFamily="34" charset="0"/>
                <a:cs typeface="Calibri" panose="020F0502020204030204" pitchFamily="34" charset="0"/>
              </a:rPr>
              <a:t>unsuccessful</a:t>
            </a:r>
            <a:r>
              <a:rPr lang="en-US" sz="2200" spc="-50" dirty="0">
                <a:solidFill>
                  <a:schemeClr val="tx1"/>
                </a:solidFill>
                <a:latin typeface="Calibri" panose="020F0502020204030204" pitchFamily="34" charset="0"/>
                <a:cs typeface="Calibri" panose="020F0502020204030204" pitchFamily="34" charset="0"/>
              </a:rPr>
              <a:t> </a:t>
            </a:r>
            <a:r>
              <a:rPr lang="en-US" sz="2200" spc="-5" dirty="0">
                <a:solidFill>
                  <a:schemeClr val="tx1"/>
                </a:solidFill>
                <a:latin typeface="Calibri" panose="020F0502020204030204" pitchFamily="34" charset="0"/>
                <a:cs typeface="Calibri" panose="020F0502020204030204" pitchFamily="34" charset="0"/>
              </a:rPr>
              <a:t>otherwise</a:t>
            </a:r>
            <a:endParaRPr lang="en-US" sz="2200" dirty="0">
              <a:solidFill>
                <a:schemeClr val="tx1"/>
              </a:solidFill>
              <a:latin typeface="Calibri" panose="020F0502020204030204" pitchFamily="34" charset="0"/>
              <a:cs typeface="Calibri" panose="020F0502020204030204" pitchFamily="34" charset="0"/>
            </a:endParaRPr>
          </a:p>
          <a:p>
            <a:pPr>
              <a:lnSpc>
                <a:spcPct val="120000"/>
              </a:lnSpc>
              <a:spcBef>
                <a:spcPts val="1400"/>
              </a:spcBef>
            </a:pPr>
            <a:r>
              <a:rPr lang="en-US" sz="2200" b="1" dirty="0">
                <a:solidFill>
                  <a:schemeClr val="tx1"/>
                </a:solidFill>
                <a:latin typeface="Calibri" panose="020F0502020204030204" pitchFamily="34" charset="0"/>
                <a:cs typeface="Calibri" panose="020F0502020204030204" pitchFamily="34" charset="0"/>
              </a:rPr>
              <a:t>Perform exploratory data analysis (EDA) using visualization and SQL</a:t>
            </a:r>
          </a:p>
          <a:p>
            <a:pPr>
              <a:lnSpc>
                <a:spcPct val="120000"/>
              </a:lnSpc>
              <a:spcBef>
                <a:spcPts val="1400"/>
              </a:spcBef>
            </a:pPr>
            <a:r>
              <a:rPr lang="en-US" sz="2200" b="1" dirty="0">
                <a:solidFill>
                  <a:schemeClr val="tx1"/>
                </a:solidFill>
                <a:latin typeface="Calibri" panose="020F0502020204030204" pitchFamily="34" charset="0"/>
                <a:cs typeface="Calibri" panose="020F0502020204030204" pitchFamily="34" charset="0"/>
              </a:rPr>
              <a:t>Perform interactive visual analytics using Folium and </a:t>
            </a:r>
            <a:r>
              <a:rPr lang="en-US" sz="2200" b="1" dirty="0" err="1">
                <a:solidFill>
                  <a:schemeClr val="tx1"/>
                </a:solidFill>
                <a:latin typeface="Calibri" panose="020F0502020204030204" pitchFamily="34" charset="0"/>
                <a:cs typeface="Calibri" panose="020F0502020204030204" pitchFamily="34" charset="0"/>
              </a:rPr>
              <a:t>Plotly</a:t>
            </a:r>
            <a:r>
              <a:rPr lang="en-US" sz="2200" b="1" dirty="0">
                <a:solidFill>
                  <a:schemeClr val="tx1"/>
                </a:solidFill>
                <a:latin typeface="Calibri" panose="020F0502020204030204" pitchFamily="34" charset="0"/>
                <a:cs typeface="Calibri" panose="020F0502020204030204" pitchFamily="34" charset="0"/>
              </a:rPr>
              <a:t> Dash</a:t>
            </a:r>
          </a:p>
          <a:p>
            <a:pPr>
              <a:lnSpc>
                <a:spcPct val="120000"/>
              </a:lnSpc>
              <a:spcBef>
                <a:spcPts val="1400"/>
              </a:spcBef>
            </a:pPr>
            <a:r>
              <a:rPr lang="en-US" sz="2200" b="1" dirty="0">
                <a:solidFill>
                  <a:schemeClr val="tx1"/>
                </a:solidFill>
                <a:latin typeface="Calibri" panose="020F0502020204030204" pitchFamily="34" charset="0"/>
                <a:cs typeface="Calibri" panose="020F0502020204030204" pitchFamily="34" charset="0"/>
              </a:rPr>
              <a:t>Perform predictive analysis using classification models</a:t>
            </a:r>
          </a:p>
          <a:p>
            <a:pPr marL="698500" lvl="1" indent="-229235">
              <a:lnSpc>
                <a:spcPct val="100000"/>
              </a:lnSpc>
              <a:spcBef>
                <a:spcPts val="325"/>
              </a:spcBef>
              <a:buFont typeface="Arial"/>
              <a:buChar char="•"/>
              <a:tabLst>
                <a:tab pos="697865" algn="l"/>
                <a:tab pos="699135" algn="l"/>
              </a:tabLst>
            </a:pPr>
            <a:r>
              <a:rPr lang="en-US" sz="2200" spc="-45" dirty="0">
                <a:solidFill>
                  <a:schemeClr val="tx1"/>
                </a:solidFill>
                <a:latin typeface="Calibri" panose="020F0502020204030204" pitchFamily="34" charset="0"/>
                <a:cs typeface="Calibri" panose="020F0502020204030204" pitchFamily="34" charset="0"/>
              </a:rPr>
              <a:t>Tuned </a:t>
            </a:r>
            <a:r>
              <a:rPr lang="en-US" sz="2200" dirty="0">
                <a:solidFill>
                  <a:schemeClr val="tx1"/>
                </a:solidFill>
                <a:latin typeface="Calibri" panose="020F0502020204030204" pitchFamily="34" charset="0"/>
                <a:cs typeface="Calibri" panose="020F0502020204030204" pitchFamily="34" charset="0"/>
              </a:rPr>
              <a:t>models </a:t>
            </a:r>
            <a:r>
              <a:rPr lang="en-US" sz="2200" spc="-5" dirty="0">
                <a:solidFill>
                  <a:schemeClr val="tx1"/>
                </a:solidFill>
                <a:latin typeface="Calibri" panose="020F0502020204030204" pitchFamily="34" charset="0"/>
                <a:cs typeface="Calibri" panose="020F0502020204030204" pitchFamily="34" charset="0"/>
              </a:rPr>
              <a:t>using</a:t>
            </a:r>
            <a:r>
              <a:rPr lang="en-US" sz="2200" spc="10" dirty="0">
                <a:solidFill>
                  <a:schemeClr val="tx1"/>
                </a:solidFill>
                <a:latin typeface="Calibri" panose="020F0502020204030204" pitchFamily="34" charset="0"/>
                <a:cs typeface="Calibri" panose="020F0502020204030204" pitchFamily="34" charset="0"/>
              </a:rPr>
              <a:t> </a:t>
            </a:r>
            <a:r>
              <a:rPr lang="en-US" sz="2200" spc="-20" dirty="0" err="1">
                <a:solidFill>
                  <a:schemeClr val="tx1"/>
                </a:solidFill>
                <a:latin typeface="Calibri" panose="020F0502020204030204" pitchFamily="34" charset="0"/>
                <a:cs typeface="Calibri" panose="020F0502020204030204" pitchFamily="34" charset="0"/>
              </a:rPr>
              <a:t>GridSearchCV</a:t>
            </a:r>
            <a:endParaRPr lang="en-US" sz="2200" dirty="0">
              <a:solidFill>
                <a:schemeClr val="tx1"/>
              </a:solidFill>
              <a:latin typeface="Calibri" panose="020F0502020204030204" pitchFamily="34" charset="0"/>
              <a:cs typeface="Calibri" panose="020F0502020204030204" pitchFamily="34" charset="0"/>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Calibri" panose="020F0502020204030204" pitchFamily="34" charset="0"/>
                <a:cs typeface="Calibri" panose="020F0502020204030204" pitchFamily="34" charset="0"/>
              </a:rPr>
              <a:t>4. Methodology</a:t>
            </a:r>
          </a:p>
        </p:txBody>
      </p:sp>
    </p:spTree>
    <p:extLst>
      <p:ext uri="{BB962C8B-B14F-4D97-AF65-F5344CB8AC3E}">
        <p14:creationId xmlns:p14="http://schemas.microsoft.com/office/powerpoint/2010/main" val="1553432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12700" marR="42545">
              <a:lnSpc>
                <a:spcPts val="2210"/>
              </a:lnSpc>
              <a:spcBef>
                <a:spcPts val="335"/>
              </a:spcBef>
            </a:pPr>
            <a:r>
              <a:rPr lang="en-US" sz="2200" spc="-25" dirty="0">
                <a:latin typeface="Calibri" panose="020F0502020204030204" pitchFamily="34" charset="0"/>
                <a:cs typeface="Calibri" panose="020F0502020204030204" pitchFamily="34" charset="0"/>
              </a:rPr>
              <a:t>Through an API request from SpaceX public database, data was collected. Furthermore web scrapping from SpaceX Wikipedia entry was used. Both database were combined.</a:t>
            </a:r>
            <a:endParaRPr lang="en-US" sz="2200" dirty="0">
              <a:latin typeface="Calibri" panose="020F0502020204030204" pitchFamily="34" charset="0"/>
              <a:cs typeface="Calibri" panose="020F0502020204030204" pitchFamily="34" charset="0"/>
            </a:endParaRPr>
          </a:p>
          <a:p>
            <a:pPr marL="12700" marR="356235">
              <a:lnSpc>
                <a:spcPts val="2300"/>
              </a:lnSpc>
              <a:spcBef>
                <a:spcPts val="1115"/>
              </a:spcBef>
            </a:pPr>
            <a:r>
              <a:rPr lang="en-US" sz="2200" spc="-5" dirty="0">
                <a:latin typeface="Calibri" panose="020F0502020204030204" pitchFamily="34" charset="0"/>
                <a:cs typeface="Calibri" panose="020F0502020204030204" pitchFamily="34" charset="0"/>
              </a:rPr>
              <a:t>Both processes are visualized in Flow-charts in the following two slides.</a:t>
            </a:r>
          </a:p>
          <a:p>
            <a:pPr marL="215900" marR="356235" indent="-215900">
              <a:lnSpc>
                <a:spcPts val="2300"/>
              </a:lnSpc>
              <a:spcBef>
                <a:spcPts val="1115"/>
              </a:spcBef>
            </a:pPr>
            <a:r>
              <a:rPr lang="en-US" sz="2200" u="sng" dirty="0">
                <a:uFill>
                  <a:solidFill>
                    <a:srgbClr val="404040"/>
                  </a:solidFill>
                </a:uFill>
                <a:latin typeface="Calibri" panose="020F0502020204030204" pitchFamily="34" charset="0"/>
                <a:cs typeface="Calibri" panose="020F0502020204030204" pitchFamily="34" charset="0"/>
              </a:rPr>
              <a:t>Space X API </a:t>
            </a:r>
            <a:r>
              <a:rPr lang="en-US" sz="2200" u="sng" spc="-25" dirty="0">
                <a:uFill>
                  <a:solidFill>
                    <a:srgbClr val="404040"/>
                  </a:solidFill>
                </a:uFill>
                <a:latin typeface="Calibri" panose="020F0502020204030204" pitchFamily="34" charset="0"/>
                <a:cs typeface="Calibri" panose="020F0502020204030204" pitchFamily="34" charset="0"/>
              </a:rPr>
              <a:t>Data</a:t>
            </a:r>
            <a:r>
              <a:rPr lang="en-US" sz="2200" u="sng" spc="-95" dirty="0">
                <a:uFill>
                  <a:solidFill>
                    <a:srgbClr val="404040"/>
                  </a:solidFill>
                </a:uFill>
                <a:latin typeface="Calibri" panose="020F0502020204030204" pitchFamily="34" charset="0"/>
                <a:cs typeface="Calibri" panose="020F0502020204030204" pitchFamily="34" charset="0"/>
              </a:rPr>
              <a:t>base </a:t>
            </a:r>
            <a:r>
              <a:rPr lang="en-US" sz="2200" u="sng" spc="-5" dirty="0">
                <a:uFill>
                  <a:solidFill>
                    <a:srgbClr val="404040"/>
                  </a:solidFill>
                </a:uFill>
                <a:latin typeface="Calibri" panose="020F0502020204030204" pitchFamily="34" charset="0"/>
                <a:cs typeface="Calibri" panose="020F0502020204030204" pitchFamily="34" charset="0"/>
              </a:rPr>
              <a:t>containing the following </a:t>
            </a:r>
            <a:r>
              <a:rPr lang="en-US" sz="2200" u="sng" spc="-5" dirty="0" err="1">
                <a:uFill>
                  <a:solidFill>
                    <a:srgbClr val="404040"/>
                  </a:solidFill>
                </a:uFill>
                <a:latin typeface="Calibri" panose="020F0502020204030204" pitchFamily="34" charset="0"/>
                <a:cs typeface="Calibri" panose="020F0502020204030204" pitchFamily="34" charset="0"/>
              </a:rPr>
              <a:t>informations</a:t>
            </a:r>
            <a:r>
              <a:rPr lang="en-US" sz="2200" u="sng" spc="-5" dirty="0">
                <a:uFill>
                  <a:solidFill>
                    <a:srgbClr val="404040"/>
                  </a:solidFill>
                </a:uFill>
                <a:latin typeface="Calibri" panose="020F0502020204030204" pitchFamily="34" charset="0"/>
                <a:cs typeface="Calibri" panose="020F0502020204030204" pitchFamily="34" charset="0"/>
              </a:rPr>
              <a:t>:</a:t>
            </a:r>
            <a:br>
              <a:rPr lang="en-US" sz="2200" spc="-5" dirty="0">
                <a:uFill>
                  <a:solidFill>
                    <a:srgbClr val="404040"/>
                  </a:solidFill>
                </a:uFill>
                <a:latin typeface="Calibri" panose="020F0502020204030204" pitchFamily="34" charset="0"/>
                <a:cs typeface="Calibri" panose="020F0502020204030204" pitchFamily="34" charset="0"/>
              </a:rPr>
            </a:br>
            <a:r>
              <a:rPr lang="en-US" sz="2200" spc="-30" dirty="0" err="1">
                <a:latin typeface="Calibri" panose="020F0502020204030204" pitchFamily="34" charset="0"/>
                <a:cs typeface="Calibri" panose="020F0502020204030204" pitchFamily="34" charset="0"/>
              </a:rPr>
              <a:t>FlightNumber</a:t>
            </a:r>
            <a:r>
              <a:rPr lang="en-US" sz="2200" spc="-30" dirty="0">
                <a:latin typeface="Calibri" panose="020F0502020204030204" pitchFamily="34" charset="0"/>
                <a:cs typeface="Calibri" panose="020F0502020204030204" pitchFamily="34" charset="0"/>
              </a:rPr>
              <a:t>, </a:t>
            </a:r>
            <a:r>
              <a:rPr lang="en-US" sz="2200" spc="-20" dirty="0">
                <a:latin typeface="Calibri" panose="020F0502020204030204" pitchFamily="34" charset="0"/>
                <a:cs typeface="Calibri" panose="020F0502020204030204" pitchFamily="34" charset="0"/>
              </a:rPr>
              <a:t>Date, </a:t>
            </a:r>
            <a:r>
              <a:rPr lang="en-US" sz="2200" spc="-25" dirty="0" err="1">
                <a:latin typeface="Calibri" panose="020F0502020204030204" pitchFamily="34" charset="0"/>
                <a:cs typeface="Calibri" panose="020F0502020204030204" pitchFamily="34" charset="0"/>
              </a:rPr>
              <a:t>BoosterVersion</a:t>
            </a:r>
            <a:r>
              <a:rPr lang="en-US" sz="2200" spc="-25" dirty="0">
                <a:latin typeface="Calibri" panose="020F0502020204030204" pitchFamily="34" charset="0"/>
                <a:cs typeface="Calibri" panose="020F0502020204030204" pitchFamily="34" charset="0"/>
              </a:rPr>
              <a:t>, </a:t>
            </a:r>
            <a:r>
              <a:rPr lang="en-US" sz="2200" spc="-20" dirty="0" err="1">
                <a:latin typeface="Calibri" panose="020F0502020204030204" pitchFamily="34" charset="0"/>
                <a:cs typeface="Calibri" panose="020F0502020204030204" pitchFamily="34" charset="0"/>
              </a:rPr>
              <a:t>PayloadMass</a:t>
            </a:r>
            <a:r>
              <a:rPr lang="en-US" sz="2200" spc="-20" dirty="0">
                <a:latin typeface="Calibri" panose="020F0502020204030204" pitchFamily="34" charset="0"/>
                <a:cs typeface="Calibri" panose="020F0502020204030204" pitchFamily="34" charset="0"/>
              </a:rPr>
              <a:t>, </a:t>
            </a:r>
            <a:r>
              <a:rPr lang="en-US" sz="2200" spc="-5" dirty="0">
                <a:latin typeface="Calibri" panose="020F0502020204030204" pitchFamily="34" charset="0"/>
                <a:cs typeface="Calibri" panose="020F0502020204030204" pitchFamily="34" charset="0"/>
              </a:rPr>
              <a:t>Orbit, </a:t>
            </a:r>
            <a:r>
              <a:rPr lang="en-US" sz="2200" spc="-5" dirty="0" err="1">
                <a:latin typeface="Calibri" panose="020F0502020204030204" pitchFamily="34" charset="0"/>
                <a:cs typeface="Calibri" panose="020F0502020204030204" pitchFamily="34" charset="0"/>
              </a:rPr>
              <a:t>LaunchSite</a:t>
            </a:r>
            <a:r>
              <a:rPr lang="en-US" sz="2200" spc="-5" dirty="0">
                <a:latin typeface="Calibri" panose="020F0502020204030204" pitchFamily="34" charset="0"/>
                <a:cs typeface="Calibri" panose="020F0502020204030204" pitchFamily="34" charset="0"/>
              </a:rPr>
              <a:t>, </a:t>
            </a:r>
            <a:r>
              <a:rPr lang="en-US" sz="2200" spc="-15" dirty="0">
                <a:latin typeface="Calibri" panose="020F0502020204030204" pitchFamily="34" charset="0"/>
                <a:cs typeface="Calibri" panose="020F0502020204030204" pitchFamily="34" charset="0"/>
              </a:rPr>
              <a:t>Outcome, </a:t>
            </a:r>
            <a:r>
              <a:rPr lang="en-US" sz="2200" spc="-5" dirty="0">
                <a:latin typeface="Calibri" panose="020F0502020204030204" pitchFamily="34" charset="0"/>
                <a:cs typeface="Calibri" panose="020F0502020204030204" pitchFamily="34" charset="0"/>
              </a:rPr>
              <a:t>Flights,</a:t>
            </a:r>
            <a:r>
              <a:rPr lang="en-US" sz="2200" spc="55"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GridFins</a:t>
            </a:r>
            <a:r>
              <a:rPr lang="en-US" sz="2200" dirty="0">
                <a:latin typeface="Calibri" panose="020F0502020204030204" pitchFamily="34" charset="0"/>
                <a:cs typeface="Calibri" panose="020F0502020204030204" pitchFamily="34" charset="0"/>
              </a:rPr>
              <a:t>, </a:t>
            </a:r>
            <a:r>
              <a:rPr lang="en-US" sz="2200" spc="-5" dirty="0">
                <a:latin typeface="Calibri" panose="020F0502020204030204" pitchFamily="34" charset="0"/>
                <a:cs typeface="Calibri" panose="020F0502020204030204" pitchFamily="34" charset="0"/>
              </a:rPr>
              <a:t>Reused, Legs, </a:t>
            </a:r>
            <a:r>
              <a:rPr lang="en-US" sz="2200" spc="-10" dirty="0" err="1">
                <a:latin typeface="Calibri" panose="020F0502020204030204" pitchFamily="34" charset="0"/>
                <a:cs typeface="Calibri" panose="020F0502020204030204" pitchFamily="34" charset="0"/>
              </a:rPr>
              <a:t>LandingPad</a:t>
            </a:r>
            <a:r>
              <a:rPr lang="en-US" sz="2200" spc="-10" dirty="0">
                <a:latin typeface="Calibri" panose="020F0502020204030204" pitchFamily="34" charset="0"/>
                <a:cs typeface="Calibri" panose="020F0502020204030204" pitchFamily="34" charset="0"/>
              </a:rPr>
              <a:t>, </a:t>
            </a:r>
            <a:r>
              <a:rPr lang="en-US" sz="2200" dirty="0">
                <a:latin typeface="Calibri" panose="020F0502020204030204" pitchFamily="34" charset="0"/>
                <a:cs typeface="Calibri" panose="020F0502020204030204" pitchFamily="34" charset="0"/>
              </a:rPr>
              <a:t>Block, </a:t>
            </a:r>
            <a:r>
              <a:rPr lang="en-US" sz="2200" spc="-10" dirty="0" err="1">
                <a:latin typeface="Calibri" panose="020F0502020204030204" pitchFamily="34" charset="0"/>
                <a:cs typeface="Calibri" panose="020F0502020204030204" pitchFamily="34" charset="0"/>
              </a:rPr>
              <a:t>ReusedCount</a:t>
            </a:r>
            <a:r>
              <a:rPr lang="en-US" sz="2200" spc="-10" dirty="0">
                <a:latin typeface="Calibri" panose="020F0502020204030204" pitchFamily="34" charset="0"/>
                <a:cs typeface="Calibri" panose="020F0502020204030204" pitchFamily="34" charset="0"/>
              </a:rPr>
              <a:t>, </a:t>
            </a:r>
            <a:r>
              <a:rPr lang="en-US" sz="2200" spc="-5" dirty="0">
                <a:latin typeface="Calibri" panose="020F0502020204030204" pitchFamily="34" charset="0"/>
                <a:cs typeface="Calibri" panose="020F0502020204030204" pitchFamily="34" charset="0"/>
              </a:rPr>
              <a:t>Serial, Longitude,</a:t>
            </a:r>
            <a:r>
              <a:rPr lang="en-US" sz="2200" spc="-229" dirty="0">
                <a:latin typeface="Calibri" panose="020F0502020204030204" pitchFamily="34" charset="0"/>
                <a:cs typeface="Calibri" panose="020F0502020204030204" pitchFamily="34" charset="0"/>
              </a:rPr>
              <a:t> </a:t>
            </a:r>
            <a:r>
              <a:rPr lang="en-US" sz="2200" spc="-5" dirty="0">
                <a:latin typeface="Calibri" panose="020F0502020204030204" pitchFamily="34" charset="0"/>
                <a:cs typeface="Calibri" panose="020F0502020204030204" pitchFamily="34" charset="0"/>
              </a:rPr>
              <a:t>Latitude</a:t>
            </a:r>
            <a:endParaRPr lang="en-US" sz="2200" dirty="0">
              <a:latin typeface="Calibri" panose="020F0502020204030204" pitchFamily="34" charset="0"/>
              <a:cs typeface="Calibri" panose="020F0502020204030204" pitchFamily="34" charset="0"/>
            </a:endParaRPr>
          </a:p>
          <a:p>
            <a:pPr marL="215900" indent="-215900">
              <a:lnSpc>
                <a:spcPct val="100000"/>
              </a:lnSpc>
              <a:spcBef>
                <a:spcPts val="1105"/>
              </a:spcBef>
            </a:pPr>
            <a:r>
              <a:rPr lang="en-US" sz="2200" u="sng" spc="-25" dirty="0" err="1">
                <a:uFill>
                  <a:solidFill>
                    <a:srgbClr val="404040"/>
                  </a:solidFill>
                </a:uFill>
                <a:latin typeface="Calibri" panose="020F0502020204030204" pitchFamily="34" charset="0"/>
                <a:cs typeface="Calibri" panose="020F0502020204030204" pitchFamily="34" charset="0"/>
              </a:rPr>
              <a:t>Webscraping</a:t>
            </a:r>
            <a:r>
              <a:rPr lang="en-US" sz="2200" u="sng" spc="-25" dirty="0">
                <a:uFill>
                  <a:solidFill>
                    <a:srgbClr val="404040"/>
                  </a:solidFill>
                </a:uFill>
                <a:latin typeface="Calibri" panose="020F0502020204030204" pitchFamily="34" charset="0"/>
                <a:cs typeface="Calibri" panose="020F0502020204030204" pitchFamily="34" charset="0"/>
              </a:rPr>
              <a:t> from Wikipedia Entry </a:t>
            </a:r>
            <a:r>
              <a:rPr lang="en-US" sz="2200" u="sng" spc="-5" dirty="0">
                <a:uFill>
                  <a:solidFill>
                    <a:srgbClr val="404040"/>
                  </a:solidFill>
                </a:uFill>
                <a:latin typeface="Calibri" panose="020F0502020204030204" pitchFamily="34" charset="0"/>
                <a:cs typeface="Calibri" panose="020F0502020204030204" pitchFamily="34" charset="0"/>
              </a:rPr>
              <a:t>containing the following </a:t>
            </a:r>
            <a:r>
              <a:rPr lang="en-US" sz="2200" u="sng" spc="-5" dirty="0" err="1">
                <a:uFill>
                  <a:solidFill>
                    <a:srgbClr val="404040"/>
                  </a:solidFill>
                </a:uFill>
                <a:latin typeface="Calibri" panose="020F0502020204030204" pitchFamily="34" charset="0"/>
                <a:cs typeface="Calibri" panose="020F0502020204030204" pitchFamily="34" charset="0"/>
              </a:rPr>
              <a:t>informations</a:t>
            </a:r>
            <a:r>
              <a:rPr lang="en-US" sz="2200" u="sng" spc="-5" dirty="0">
                <a:uFill>
                  <a:solidFill>
                    <a:srgbClr val="404040"/>
                  </a:solidFill>
                </a:uFill>
                <a:latin typeface="Calibri" panose="020F0502020204030204" pitchFamily="34" charset="0"/>
                <a:cs typeface="Calibri" panose="020F0502020204030204" pitchFamily="34" charset="0"/>
              </a:rPr>
              <a:t> :</a:t>
            </a:r>
            <a:br>
              <a:rPr lang="en-US" sz="2200" spc="-5" dirty="0">
                <a:uFill>
                  <a:solidFill>
                    <a:srgbClr val="404040"/>
                  </a:solidFill>
                </a:uFill>
                <a:latin typeface="Calibri" panose="020F0502020204030204" pitchFamily="34" charset="0"/>
                <a:cs typeface="Calibri" panose="020F0502020204030204" pitchFamily="34" charset="0"/>
              </a:rPr>
            </a:br>
            <a:r>
              <a:rPr lang="en-US" sz="2200" spc="-15" dirty="0">
                <a:latin typeface="Calibri" panose="020F0502020204030204" pitchFamily="34" charset="0"/>
                <a:cs typeface="Calibri" panose="020F0502020204030204" pitchFamily="34" charset="0"/>
              </a:rPr>
              <a:t>Flight </a:t>
            </a:r>
            <a:r>
              <a:rPr lang="en-US" sz="2200" dirty="0">
                <a:latin typeface="Calibri" panose="020F0502020204030204" pitchFamily="34" charset="0"/>
                <a:cs typeface="Calibri" panose="020F0502020204030204" pitchFamily="34" charset="0"/>
              </a:rPr>
              <a:t>No., </a:t>
            </a:r>
            <a:r>
              <a:rPr lang="en-US" sz="2200" spc="-5" dirty="0">
                <a:latin typeface="Calibri" panose="020F0502020204030204" pitchFamily="34" charset="0"/>
                <a:cs typeface="Calibri" panose="020F0502020204030204" pitchFamily="34" charset="0"/>
              </a:rPr>
              <a:t>Launch </a:t>
            </a:r>
            <a:r>
              <a:rPr lang="en-US" sz="2200" spc="-20" dirty="0">
                <a:latin typeface="Calibri" panose="020F0502020204030204" pitchFamily="34" charset="0"/>
                <a:cs typeface="Calibri" panose="020F0502020204030204" pitchFamily="34" charset="0"/>
              </a:rPr>
              <a:t>site, </a:t>
            </a:r>
            <a:r>
              <a:rPr lang="en-US" sz="2200" spc="-25" dirty="0">
                <a:latin typeface="Calibri" panose="020F0502020204030204" pitchFamily="34" charset="0"/>
                <a:cs typeface="Calibri" panose="020F0502020204030204" pitchFamily="34" charset="0"/>
              </a:rPr>
              <a:t>Payload, </a:t>
            </a:r>
            <a:r>
              <a:rPr lang="en-US" sz="2200" spc="-20" dirty="0" err="1">
                <a:latin typeface="Calibri" panose="020F0502020204030204" pitchFamily="34" charset="0"/>
                <a:cs typeface="Calibri" panose="020F0502020204030204" pitchFamily="34" charset="0"/>
              </a:rPr>
              <a:t>PayloadMass</a:t>
            </a:r>
            <a:r>
              <a:rPr lang="en-US" sz="2200" spc="-20" dirty="0">
                <a:latin typeface="Calibri" panose="020F0502020204030204" pitchFamily="34" charset="0"/>
                <a:cs typeface="Calibri" panose="020F0502020204030204" pitchFamily="34" charset="0"/>
              </a:rPr>
              <a:t>, </a:t>
            </a:r>
            <a:r>
              <a:rPr lang="en-US" sz="2200" spc="-5" dirty="0">
                <a:latin typeface="Calibri" panose="020F0502020204030204" pitchFamily="34" charset="0"/>
                <a:cs typeface="Calibri" panose="020F0502020204030204" pitchFamily="34" charset="0"/>
              </a:rPr>
              <a:t>Orbit, </a:t>
            </a:r>
            <a:r>
              <a:rPr lang="en-US" sz="2200" spc="-60" dirty="0">
                <a:latin typeface="Calibri" panose="020F0502020204030204" pitchFamily="34" charset="0"/>
                <a:cs typeface="Calibri" panose="020F0502020204030204" pitchFamily="34" charset="0"/>
              </a:rPr>
              <a:t>Customer, </a:t>
            </a:r>
            <a:r>
              <a:rPr lang="en-US" sz="2200" spc="-5" dirty="0">
                <a:latin typeface="Calibri" panose="020F0502020204030204" pitchFamily="34" charset="0"/>
                <a:cs typeface="Calibri" panose="020F0502020204030204" pitchFamily="34" charset="0"/>
              </a:rPr>
              <a:t>Launch </a:t>
            </a:r>
            <a:r>
              <a:rPr lang="en-US" sz="2200" spc="-15" dirty="0">
                <a:latin typeface="Calibri" panose="020F0502020204030204" pitchFamily="34" charset="0"/>
                <a:cs typeface="Calibri" panose="020F0502020204030204" pitchFamily="34" charset="0"/>
              </a:rPr>
              <a:t>outcome, </a:t>
            </a:r>
            <a:r>
              <a:rPr lang="en-US" sz="2200" spc="-45" dirty="0">
                <a:latin typeface="Calibri" panose="020F0502020204030204" pitchFamily="34" charset="0"/>
                <a:cs typeface="Calibri" panose="020F0502020204030204" pitchFamily="34" charset="0"/>
              </a:rPr>
              <a:t>Version  </a:t>
            </a:r>
            <a:r>
              <a:rPr lang="en-US" sz="2200" spc="-60" dirty="0">
                <a:latin typeface="Calibri" panose="020F0502020204030204" pitchFamily="34" charset="0"/>
                <a:cs typeface="Calibri" panose="020F0502020204030204" pitchFamily="34" charset="0"/>
              </a:rPr>
              <a:t>Booster, </a:t>
            </a:r>
            <a:r>
              <a:rPr lang="en-US" sz="2200" spc="-20" dirty="0">
                <a:latin typeface="Calibri" panose="020F0502020204030204" pitchFamily="34" charset="0"/>
                <a:cs typeface="Calibri" panose="020F0502020204030204" pitchFamily="34" charset="0"/>
              </a:rPr>
              <a:t>Booster </a:t>
            </a:r>
            <a:r>
              <a:rPr lang="en-US" sz="2200" dirty="0">
                <a:latin typeface="Calibri" panose="020F0502020204030204" pitchFamily="34" charset="0"/>
                <a:cs typeface="Calibri" panose="020F0502020204030204" pitchFamily="34" charset="0"/>
              </a:rPr>
              <a:t>landing, </a:t>
            </a:r>
            <a:r>
              <a:rPr lang="en-US" sz="2200" spc="-20" dirty="0">
                <a:latin typeface="Calibri" panose="020F0502020204030204" pitchFamily="34" charset="0"/>
                <a:cs typeface="Calibri" panose="020F0502020204030204" pitchFamily="34" charset="0"/>
              </a:rPr>
              <a:t>Date,</a:t>
            </a:r>
            <a:r>
              <a:rPr lang="en-US" sz="2200" spc="40" dirty="0">
                <a:latin typeface="Calibri" panose="020F0502020204030204" pitchFamily="34" charset="0"/>
                <a:cs typeface="Calibri" panose="020F0502020204030204" pitchFamily="34" charset="0"/>
              </a:rPr>
              <a:t> </a:t>
            </a:r>
            <a:r>
              <a:rPr lang="en-US" sz="2200" spc="-5" dirty="0">
                <a:latin typeface="Calibri" panose="020F0502020204030204" pitchFamily="34" charset="0"/>
                <a:cs typeface="Calibri" panose="020F0502020204030204" pitchFamily="34" charset="0"/>
              </a:rPr>
              <a:t>Time</a:t>
            </a:r>
            <a:endParaRPr lang="en-US" sz="2200" dirty="0">
              <a:latin typeface="Calibri" panose="020F0502020204030204" pitchFamily="34" charset="0"/>
              <a:cs typeface="Calibri" panose="020F050202020403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Calibri" panose="020F0502020204030204" pitchFamily="34" charset="0"/>
                <a:cs typeface="Calibri" panose="020F0502020204030204" pitchFamily="34" charset="0"/>
              </a:rPr>
              <a:t>5. Data Collection</a:t>
            </a:r>
          </a:p>
        </p:txBody>
      </p:sp>
    </p:spTree>
    <p:extLst>
      <p:ext uri="{BB962C8B-B14F-4D97-AF65-F5344CB8AC3E}">
        <p14:creationId xmlns:p14="http://schemas.microsoft.com/office/powerpoint/2010/main" val="3288665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03877" y="1443961"/>
            <a:ext cx="10515600" cy="1328064"/>
          </a:xfrm>
          <a:prstGeom prst="rect">
            <a:avLst/>
          </a:prstGeom>
        </p:spPr>
        <p:txBody>
          <a:bodyPr vert="horz" lIns="91440" tIns="45720" rIns="91440" bIns="45720" rtlCol="0" anchor="t">
            <a:noAutofit/>
          </a:bodyPr>
          <a:lstStyle/>
          <a:p>
            <a:pPr>
              <a:lnSpc>
                <a:spcPct val="100000"/>
              </a:lnSpc>
              <a:spcBef>
                <a:spcPts val="1400"/>
              </a:spcBef>
            </a:pPr>
            <a:r>
              <a:rPr lang="en-US" sz="2200" dirty="0">
                <a:solidFill>
                  <a:schemeClr val="accent3">
                    <a:lumMod val="25000"/>
                  </a:schemeClr>
                </a:solidFill>
                <a:latin typeface="Calibri" panose="020F0502020204030204" pitchFamily="34" charset="0"/>
                <a:cs typeface="Calibri" panose="020F0502020204030204" pitchFamily="34" charset="0"/>
              </a:rPr>
              <a:t>GitHub URL Reference:</a:t>
            </a:r>
            <a:br>
              <a:rPr lang="en-US" sz="1800" dirty="0">
                <a:solidFill>
                  <a:schemeClr val="accent3">
                    <a:lumMod val="25000"/>
                  </a:schemeClr>
                </a:solidFill>
                <a:latin typeface="Calibri" panose="020F0502020204030204" pitchFamily="34" charset="0"/>
                <a:cs typeface="Calibri" panose="020F0502020204030204" pitchFamily="34" charset="0"/>
              </a:rPr>
            </a:br>
            <a:r>
              <a:rPr lang="en-US" sz="1800" dirty="0">
                <a:solidFill>
                  <a:srgbClr val="0563C1"/>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a:t>
            </a:r>
            <a:r>
              <a:rPr lang="en-US" sz="1800" dirty="0" err="1">
                <a:solidFill>
                  <a:srgbClr val="0563C1"/>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github.com</a:t>
            </a:r>
            <a:r>
              <a:rPr lang="en-US" sz="1800" dirty="0">
                <a:solidFill>
                  <a:srgbClr val="0563C1"/>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a:t>
            </a:r>
            <a:r>
              <a:rPr lang="en-US" sz="1800" dirty="0" err="1">
                <a:solidFill>
                  <a:srgbClr val="0563C1"/>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Mr</a:t>
            </a:r>
            <a:r>
              <a:rPr lang="en-US" sz="1800" dirty="0">
                <a:solidFill>
                  <a:srgbClr val="0563C1"/>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-Minion/</a:t>
            </a:r>
            <a:r>
              <a:rPr lang="en-US" sz="1800" dirty="0" err="1">
                <a:solidFill>
                  <a:srgbClr val="0563C1"/>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IBM_Data_Science_Professional_Certificate</a:t>
            </a:r>
            <a:r>
              <a:rPr lang="en-US" sz="1800" dirty="0">
                <a:solidFill>
                  <a:srgbClr val="0563C1"/>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/blob/main/</a:t>
            </a:r>
            <a:r>
              <a:rPr lang="en-US" sz="1800" dirty="0" err="1">
                <a:solidFill>
                  <a:srgbClr val="0563C1"/>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Applied_Data_Science_Capstone</a:t>
            </a:r>
            <a:r>
              <a:rPr lang="en-US" sz="1800" dirty="0">
                <a:solidFill>
                  <a:srgbClr val="0563C1"/>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/Module1/</a:t>
            </a:r>
            <a:r>
              <a:rPr lang="en-US" sz="1800" dirty="0" err="1">
                <a:solidFill>
                  <a:srgbClr val="1C7DDB"/>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Data_Collection_API.ipynb</a:t>
            </a:r>
            <a:endParaRPr lang="en-US" sz="1800" dirty="0">
              <a:solidFill>
                <a:srgbClr val="1C7DDB"/>
              </a:solidFill>
              <a:latin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Calibri" panose="020F0502020204030204" pitchFamily="34" charset="0"/>
                <a:cs typeface="Calibri" panose="020F0502020204030204" pitchFamily="34" charset="0"/>
              </a:rPr>
              <a:t>6. Data Collection – SpaceX API</a:t>
            </a:r>
          </a:p>
        </p:txBody>
      </p:sp>
      <p:sp>
        <p:nvSpPr>
          <p:cNvPr id="53" name="Rounded Rectangle 52">
            <a:extLst>
              <a:ext uri="{FF2B5EF4-FFF2-40B4-BE49-F238E27FC236}">
                <a16:creationId xmlns:a16="http://schemas.microsoft.com/office/drawing/2014/main" id="{4C369E2E-D585-5143-807B-A881E334CB89}"/>
              </a:ext>
            </a:extLst>
          </p:cNvPr>
          <p:cNvSpPr/>
          <p:nvPr/>
        </p:nvSpPr>
        <p:spPr>
          <a:xfrm>
            <a:off x="807289" y="2969203"/>
            <a:ext cx="1817387" cy="1138486"/>
          </a:xfrm>
          <a:prstGeom prst="roundRect">
            <a:avLst/>
          </a:prstGeom>
          <a:solidFill>
            <a:srgbClr val="487BD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spc="-10" dirty="0">
                <a:solidFill>
                  <a:srgbClr val="FFFFFF"/>
                </a:solidFill>
                <a:latin typeface="Calibri" panose="020F0502020204030204" pitchFamily="34" charset="0"/>
                <a:cs typeface="Calibri" panose="020F0502020204030204" pitchFamily="34" charset="0"/>
              </a:rPr>
              <a:t>Space</a:t>
            </a:r>
            <a:r>
              <a:rPr lang="en-US" sz="2200" b="1" spc="-240" dirty="0">
                <a:solidFill>
                  <a:srgbClr val="FFFFFF"/>
                </a:solidFill>
                <a:latin typeface="Calibri" panose="020F0502020204030204" pitchFamily="34" charset="0"/>
                <a:cs typeface="Calibri" panose="020F0502020204030204" pitchFamily="34" charset="0"/>
              </a:rPr>
              <a:t> </a:t>
            </a:r>
            <a:r>
              <a:rPr lang="en-US" sz="2200" b="1" dirty="0">
                <a:solidFill>
                  <a:srgbClr val="FFFFFF"/>
                </a:solidFill>
                <a:latin typeface="Calibri" panose="020F0502020204030204" pitchFamily="34" charset="0"/>
                <a:cs typeface="Calibri" panose="020F0502020204030204" pitchFamily="34" charset="0"/>
              </a:rPr>
              <a:t>X API</a:t>
            </a:r>
            <a:endParaRPr lang="en-US" sz="2200" b="1" dirty="0">
              <a:latin typeface="Calibri" panose="020F0502020204030204" pitchFamily="34" charset="0"/>
              <a:cs typeface="Calibri" panose="020F0502020204030204" pitchFamily="34" charset="0"/>
            </a:endParaRPr>
          </a:p>
          <a:p>
            <a:pPr algn="ctr"/>
            <a:r>
              <a:rPr lang="en-US" sz="2200" b="1" dirty="0">
                <a:latin typeface="Calibri" panose="020F0502020204030204" pitchFamily="34" charset="0"/>
                <a:cs typeface="Calibri" panose="020F0502020204030204" pitchFamily="34" charset="0"/>
              </a:rPr>
              <a:t>Request </a:t>
            </a:r>
          </a:p>
        </p:txBody>
      </p:sp>
      <p:sp>
        <p:nvSpPr>
          <p:cNvPr id="2" name="Rounded Rectangle 1">
            <a:extLst>
              <a:ext uri="{FF2B5EF4-FFF2-40B4-BE49-F238E27FC236}">
                <a16:creationId xmlns:a16="http://schemas.microsoft.com/office/drawing/2014/main" id="{53494180-3433-F5DB-2773-0E42FB93EAF3}"/>
              </a:ext>
            </a:extLst>
          </p:cNvPr>
          <p:cNvSpPr/>
          <p:nvPr/>
        </p:nvSpPr>
        <p:spPr>
          <a:xfrm>
            <a:off x="807289" y="4689915"/>
            <a:ext cx="1817387" cy="1138485"/>
          </a:xfrm>
          <a:prstGeom prst="roundRect">
            <a:avLst/>
          </a:prstGeom>
          <a:solidFill>
            <a:srgbClr val="487BD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2700" marR="5080" indent="4445" algn="ctr">
              <a:lnSpc>
                <a:spcPct val="91600"/>
              </a:lnSpc>
              <a:spcBef>
                <a:spcPts val="250"/>
              </a:spcBef>
            </a:pPr>
            <a:r>
              <a:rPr lang="en-US" sz="2200" b="1" dirty="0">
                <a:solidFill>
                  <a:srgbClr val="FFFFFF"/>
                </a:solidFill>
                <a:latin typeface="Calibri" panose="020F0502020204030204" pitchFamily="34" charset="0"/>
                <a:cs typeface="Calibri" panose="020F0502020204030204" pitchFamily="34" charset="0"/>
              </a:rPr>
              <a:t>Creation of</a:t>
            </a:r>
          </a:p>
          <a:p>
            <a:pPr marL="12700" marR="5080" indent="4445" algn="ctr">
              <a:lnSpc>
                <a:spcPct val="91600"/>
              </a:lnSpc>
              <a:spcBef>
                <a:spcPts val="250"/>
              </a:spcBef>
            </a:pPr>
            <a:r>
              <a:rPr lang="en-US" sz="2200" b="1" dirty="0">
                <a:solidFill>
                  <a:srgbClr val="FFFFFF"/>
                </a:solidFill>
                <a:latin typeface="Calibri" panose="020F0502020204030204" pitchFamily="34" charset="0"/>
                <a:cs typeface="Calibri" panose="020F0502020204030204" pitchFamily="34" charset="0"/>
              </a:rPr>
              <a:t>.JSON </a:t>
            </a:r>
            <a:r>
              <a:rPr lang="en-US" sz="2200" b="1" spc="-5" dirty="0">
                <a:solidFill>
                  <a:srgbClr val="FFFFFF"/>
                </a:solidFill>
                <a:latin typeface="Calibri" panose="020F0502020204030204" pitchFamily="34" charset="0"/>
                <a:cs typeface="Calibri" panose="020F0502020204030204" pitchFamily="34" charset="0"/>
              </a:rPr>
              <a:t>file</a:t>
            </a:r>
            <a:endParaRPr lang="en-US" sz="2200" b="1" dirty="0">
              <a:latin typeface="Calibri" panose="020F0502020204030204" pitchFamily="34" charset="0"/>
              <a:cs typeface="Calibri" panose="020F0502020204030204" pitchFamily="34" charset="0"/>
            </a:endParaRPr>
          </a:p>
        </p:txBody>
      </p:sp>
      <p:sp>
        <p:nvSpPr>
          <p:cNvPr id="5" name="Rounded Rectangle 4">
            <a:extLst>
              <a:ext uri="{FF2B5EF4-FFF2-40B4-BE49-F238E27FC236}">
                <a16:creationId xmlns:a16="http://schemas.microsoft.com/office/drawing/2014/main" id="{C9440335-09D8-B764-8BA2-6EA3E4B07CA4}"/>
              </a:ext>
            </a:extLst>
          </p:cNvPr>
          <p:cNvSpPr/>
          <p:nvPr/>
        </p:nvSpPr>
        <p:spPr>
          <a:xfrm>
            <a:off x="3223051" y="4689915"/>
            <a:ext cx="2248722" cy="1138485"/>
          </a:xfrm>
          <a:prstGeom prst="roundRect">
            <a:avLst/>
          </a:prstGeom>
          <a:solidFill>
            <a:srgbClr val="487BD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2700" marR="5080" algn="ctr">
              <a:lnSpc>
                <a:spcPct val="89800"/>
              </a:lnSpc>
              <a:spcBef>
                <a:spcPts val="280"/>
              </a:spcBef>
            </a:pPr>
            <a:r>
              <a:rPr lang="en-US" sz="2200" b="1" spc="-10" dirty="0">
                <a:solidFill>
                  <a:srgbClr val="FFFFFF"/>
                </a:solidFill>
                <a:latin typeface="Calibri" panose="020F0502020204030204" pitchFamily="34" charset="0"/>
                <a:cs typeface="Calibri" panose="020F0502020204030204" pitchFamily="34" charset="0"/>
              </a:rPr>
              <a:t>Normalize .JSON file </a:t>
            </a:r>
            <a:r>
              <a:rPr lang="en-US" sz="2200" b="1" spc="-25" dirty="0">
                <a:solidFill>
                  <a:srgbClr val="FFFFFF"/>
                </a:solidFill>
                <a:latin typeface="Calibri" panose="020F0502020204030204" pitchFamily="34" charset="0"/>
                <a:cs typeface="Calibri" panose="020F0502020204030204" pitchFamily="34" charset="0"/>
              </a:rPr>
              <a:t>to </a:t>
            </a:r>
            <a:r>
              <a:rPr lang="en-US" sz="2200" b="1" spc="-20" dirty="0" err="1">
                <a:solidFill>
                  <a:srgbClr val="FFFFFF"/>
                </a:solidFill>
                <a:latin typeface="Calibri" panose="020F0502020204030204" pitchFamily="34" charset="0"/>
                <a:cs typeface="Calibri" panose="020F0502020204030204" pitchFamily="34" charset="0"/>
              </a:rPr>
              <a:t>df</a:t>
            </a:r>
            <a:r>
              <a:rPr lang="en-US" sz="2200" b="1" spc="-20" dirty="0">
                <a:solidFill>
                  <a:srgbClr val="FFFFFF"/>
                </a:solidFill>
                <a:latin typeface="Calibri" panose="020F0502020204030204" pitchFamily="34" charset="0"/>
                <a:cs typeface="Calibri" panose="020F0502020204030204" pitchFamily="34" charset="0"/>
              </a:rPr>
              <a:t> data</a:t>
            </a:r>
            <a:endParaRPr lang="en-US" sz="2200" b="1" dirty="0">
              <a:latin typeface="Calibri" panose="020F0502020204030204" pitchFamily="34" charset="0"/>
              <a:cs typeface="Calibri" panose="020F0502020204030204" pitchFamily="34" charset="0"/>
            </a:endParaRPr>
          </a:p>
        </p:txBody>
      </p:sp>
      <p:sp>
        <p:nvSpPr>
          <p:cNvPr id="7" name="Rounded Rectangle 6">
            <a:extLst>
              <a:ext uri="{FF2B5EF4-FFF2-40B4-BE49-F238E27FC236}">
                <a16:creationId xmlns:a16="http://schemas.microsoft.com/office/drawing/2014/main" id="{8CDB85E4-0524-89FF-8F20-E3BF748BDACD}"/>
              </a:ext>
            </a:extLst>
          </p:cNvPr>
          <p:cNvSpPr/>
          <p:nvPr/>
        </p:nvSpPr>
        <p:spPr>
          <a:xfrm>
            <a:off x="6065538" y="2969203"/>
            <a:ext cx="2413456" cy="1138485"/>
          </a:xfrm>
          <a:prstGeom prst="roundRect">
            <a:avLst/>
          </a:prstGeom>
          <a:solidFill>
            <a:srgbClr val="487BD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2700" marR="5080" algn="ctr">
              <a:lnSpc>
                <a:spcPct val="91600"/>
              </a:lnSpc>
              <a:spcBef>
                <a:spcPts val="315"/>
              </a:spcBef>
            </a:pPr>
            <a:r>
              <a:rPr lang="en-US" sz="2200" b="1" spc="-5" dirty="0">
                <a:solidFill>
                  <a:srgbClr val="FFFFFF"/>
                </a:solidFill>
                <a:latin typeface="Calibri" panose="020F0502020204030204" pitchFamily="34" charset="0"/>
                <a:cs typeface="Calibri" panose="020F0502020204030204" pitchFamily="34" charset="0"/>
              </a:rPr>
              <a:t>Filter </a:t>
            </a:r>
            <a:r>
              <a:rPr lang="en-US" sz="2200" b="1" spc="-10" dirty="0">
                <a:solidFill>
                  <a:srgbClr val="FFFFFF"/>
                </a:solidFill>
                <a:latin typeface="Calibri" panose="020F0502020204030204" pitchFamily="34" charset="0"/>
                <a:cs typeface="Calibri" panose="020F0502020204030204" pitchFamily="34" charset="0"/>
              </a:rPr>
              <a:t>data for </a:t>
            </a:r>
            <a:r>
              <a:rPr lang="en-US" sz="2200" b="1" spc="-20" dirty="0">
                <a:solidFill>
                  <a:srgbClr val="FFFFFF"/>
                </a:solidFill>
                <a:latin typeface="Calibri" panose="020F0502020204030204" pitchFamily="34" charset="0"/>
                <a:cs typeface="Calibri" panose="020F0502020204030204" pitchFamily="34" charset="0"/>
              </a:rPr>
              <a:t>Falcon </a:t>
            </a:r>
            <a:r>
              <a:rPr lang="en-US" sz="2200" b="1" dirty="0">
                <a:solidFill>
                  <a:srgbClr val="FFFFFF"/>
                </a:solidFill>
                <a:latin typeface="Calibri" panose="020F0502020204030204" pitchFamily="34" charset="0"/>
                <a:cs typeface="Calibri" panose="020F0502020204030204" pitchFamily="34" charset="0"/>
              </a:rPr>
              <a:t>9 launches</a:t>
            </a:r>
            <a:endParaRPr lang="en-US" sz="2200" b="1" dirty="0">
              <a:latin typeface="Calibri" panose="020F0502020204030204" pitchFamily="34" charset="0"/>
              <a:cs typeface="Calibri" panose="020F0502020204030204" pitchFamily="34" charset="0"/>
            </a:endParaRPr>
          </a:p>
        </p:txBody>
      </p:sp>
      <p:sp>
        <p:nvSpPr>
          <p:cNvPr id="8" name="Rounded Rectangle 7">
            <a:extLst>
              <a:ext uri="{FF2B5EF4-FFF2-40B4-BE49-F238E27FC236}">
                <a16:creationId xmlns:a16="http://schemas.microsoft.com/office/drawing/2014/main" id="{9BF09E07-6598-239A-4998-6CF61D62DEC0}"/>
              </a:ext>
            </a:extLst>
          </p:cNvPr>
          <p:cNvSpPr/>
          <p:nvPr/>
        </p:nvSpPr>
        <p:spPr>
          <a:xfrm>
            <a:off x="6067843" y="4689914"/>
            <a:ext cx="2413456" cy="1138485"/>
          </a:xfrm>
          <a:prstGeom prst="roundRect">
            <a:avLst/>
          </a:prstGeom>
          <a:solidFill>
            <a:srgbClr val="487BD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84175" marR="5080" indent="-372110" algn="ctr">
              <a:lnSpc>
                <a:spcPts val="2420"/>
              </a:lnSpc>
              <a:spcBef>
                <a:spcPts val="359"/>
              </a:spcBef>
            </a:pPr>
            <a:r>
              <a:rPr lang="en-US" sz="2200" b="1" spc="-20" dirty="0">
                <a:solidFill>
                  <a:srgbClr val="FFFFFF"/>
                </a:solidFill>
                <a:latin typeface="Calibri" panose="020F0502020204030204" pitchFamily="34" charset="0"/>
                <a:cs typeface="Calibri" panose="020F0502020204030204" pitchFamily="34" charset="0"/>
              </a:rPr>
              <a:t>Cast </a:t>
            </a:r>
            <a:r>
              <a:rPr lang="en-US" sz="2200" b="1" spc="-5" dirty="0">
                <a:solidFill>
                  <a:srgbClr val="FFFFFF"/>
                </a:solidFill>
                <a:latin typeface="Calibri" panose="020F0502020204030204" pitchFamily="34" charset="0"/>
                <a:cs typeface="Calibri" panose="020F0502020204030204" pitchFamily="34" charset="0"/>
              </a:rPr>
              <a:t>dictionary</a:t>
            </a:r>
            <a:r>
              <a:rPr lang="en-US" sz="2200" b="1" spc="-135" dirty="0">
                <a:solidFill>
                  <a:srgbClr val="FFFFFF"/>
                </a:solidFill>
                <a:latin typeface="Calibri" panose="020F0502020204030204" pitchFamily="34" charset="0"/>
                <a:cs typeface="Calibri" panose="020F0502020204030204" pitchFamily="34" charset="0"/>
              </a:rPr>
              <a:t> </a:t>
            </a:r>
            <a:r>
              <a:rPr lang="en-US" sz="2200" b="1" spc="-60" dirty="0">
                <a:solidFill>
                  <a:srgbClr val="FFFFFF"/>
                </a:solidFill>
                <a:latin typeface="Calibri" panose="020F0502020204030204" pitchFamily="34" charset="0"/>
                <a:cs typeface="Calibri" panose="020F0502020204030204" pitchFamily="34" charset="0"/>
              </a:rPr>
              <a:t>to  </a:t>
            </a:r>
            <a:r>
              <a:rPr lang="en-US" sz="2200" b="1" spc="-30" dirty="0" err="1">
                <a:solidFill>
                  <a:srgbClr val="FFFFFF"/>
                </a:solidFill>
                <a:latin typeface="Calibri" panose="020F0502020204030204" pitchFamily="34" charset="0"/>
                <a:cs typeface="Calibri" panose="020F0502020204030204" pitchFamily="34" charset="0"/>
              </a:rPr>
              <a:t>df</a:t>
            </a:r>
            <a:endParaRPr lang="en-US" sz="2200" b="1" dirty="0">
              <a:latin typeface="Calibri" panose="020F0502020204030204" pitchFamily="34" charset="0"/>
              <a:cs typeface="Calibri" panose="020F0502020204030204" pitchFamily="34" charset="0"/>
            </a:endParaRPr>
          </a:p>
        </p:txBody>
      </p:sp>
      <p:sp>
        <p:nvSpPr>
          <p:cNvPr id="9" name="Rounded Rectangle 8">
            <a:extLst>
              <a:ext uri="{FF2B5EF4-FFF2-40B4-BE49-F238E27FC236}">
                <a16:creationId xmlns:a16="http://schemas.microsoft.com/office/drawing/2014/main" id="{401381FE-8560-14A4-6F51-A999F7E366A6}"/>
              </a:ext>
            </a:extLst>
          </p:cNvPr>
          <p:cNvSpPr/>
          <p:nvPr/>
        </p:nvSpPr>
        <p:spPr>
          <a:xfrm>
            <a:off x="3220746" y="2969203"/>
            <a:ext cx="2248722" cy="1138485"/>
          </a:xfrm>
          <a:prstGeom prst="roundRect">
            <a:avLst/>
          </a:prstGeom>
          <a:solidFill>
            <a:srgbClr val="487BD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75" marR="5080" indent="-15875" algn="ctr">
              <a:spcBef>
                <a:spcPts val="285"/>
              </a:spcBef>
            </a:pPr>
            <a:r>
              <a:rPr lang="en-US" sz="2200" b="1" dirty="0">
                <a:solidFill>
                  <a:srgbClr val="FFFFFF"/>
                </a:solidFill>
                <a:latin typeface="Calibri" panose="020F0502020204030204" pitchFamily="34" charset="0"/>
                <a:cs typeface="Calibri" panose="020F0502020204030204" pitchFamily="34" charset="0"/>
              </a:rPr>
              <a:t>Sorting for dictionary</a:t>
            </a:r>
            <a:r>
              <a:rPr lang="en-US" sz="2200" b="1" spc="-95" dirty="0">
                <a:solidFill>
                  <a:srgbClr val="FFFFFF"/>
                </a:solidFill>
                <a:latin typeface="Calibri" panose="020F0502020204030204" pitchFamily="34" charset="0"/>
                <a:cs typeface="Calibri" panose="020F0502020204030204" pitchFamily="34" charset="0"/>
              </a:rPr>
              <a:t> </a:t>
            </a:r>
            <a:r>
              <a:rPr lang="en-US" sz="2200" b="1" spc="-25" dirty="0">
                <a:solidFill>
                  <a:srgbClr val="FFFFFF"/>
                </a:solidFill>
                <a:latin typeface="Calibri" panose="020F0502020204030204" pitchFamily="34" charset="0"/>
                <a:cs typeface="Calibri" panose="020F0502020204030204" pitchFamily="34" charset="0"/>
              </a:rPr>
              <a:t>relevant  </a:t>
            </a:r>
            <a:r>
              <a:rPr lang="en-US" sz="2200" b="1" spc="-20" dirty="0">
                <a:solidFill>
                  <a:srgbClr val="FFFFFF"/>
                </a:solidFill>
                <a:latin typeface="Calibri" panose="020F0502020204030204" pitchFamily="34" charset="0"/>
                <a:cs typeface="Calibri" panose="020F0502020204030204" pitchFamily="34" charset="0"/>
              </a:rPr>
              <a:t>data</a:t>
            </a:r>
            <a:endParaRPr lang="en-US" sz="2200" b="1" dirty="0">
              <a:latin typeface="Calibri" panose="020F0502020204030204" pitchFamily="34" charset="0"/>
              <a:cs typeface="Calibri" panose="020F0502020204030204" pitchFamily="34" charset="0"/>
            </a:endParaRPr>
          </a:p>
        </p:txBody>
      </p:sp>
      <p:cxnSp>
        <p:nvCxnSpPr>
          <p:cNvPr id="11" name="Straight Arrow Connector 10">
            <a:extLst>
              <a:ext uri="{FF2B5EF4-FFF2-40B4-BE49-F238E27FC236}">
                <a16:creationId xmlns:a16="http://schemas.microsoft.com/office/drawing/2014/main" id="{7ADAFD99-8EEE-1777-A52B-CBDC13514E8E}"/>
              </a:ext>
            </a:extLst>
          </p:cNvPr>
          <p:cNvCxnSpPr>
            <a:cxnSpLocks/>
            <a:stCxn id="53" idx="2"/>
            <a:endCxn id="2" idx="0"/>
          </p:cNvCxnSpPr>
          <p:nvPr/>
        </p:nvCxnSpPr>
        <p:spPr>
          <a:xfrm>
            <a:off x="1715983" y="4107689"/>
            <a:ext cx="0" cy="58222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9179A83-01AE-7322-4882-6D2D74D40CD5}"/>
              </a:ext>
            </a:extLst>
          </p:cNvPr>
          <p:cNvCxnSpPr>
            <a:cxnSpLocks/>
            <a:stCxn id="2" idx="3"/>
            <a:endCxn id="5" idx="1"/>
          </p:cNvCxnSpPr>
          <p:nvPr/>
        </p:nvCxnSpPr>
        <p:spPr>
          <a:xfrm>
            <a:off x="2624676" y="5259158"/>
            <a:ext cx="598375" cy="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4C9B573-C817-BE90-A559-5D9FF0D498C1}"/>
              </a:ext>
            </a:extLst>
          </p:cNvPr>
          <p:cNvCxnSpPr>
            <a:stCxn id="5" idx="0"/>
            <a:endCxn id="9" idx="2"/>
          </p:cNvCxnSpPr>
          <p:nvPr/>
        </p:nvCxnSpPr>
        <p:spPr>
          <a:xfrm flipH="1" flipV="1">
            <a:off x="4345107" y="4107688"/>
            <a:ext cx="2305" cy="582227"/>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A344964-8281-DB2F-AE0A-9C98967607D3}"/>
              </a:ext>
            </a:extLst>
          </p:cNvPr>
          <p:cNvCxnSpPr>
            <a:cxnSpLocks/>
            <a:stCxn id="7" idx="2"/>
            <a:endCxn id="8" idx="0"/>
          </p:cNvCxnSpPr>
          <p:nvPr/>
        </p:nvCxnSpPr>
        <p:spPr>
          <a:xfrm>
            <a:off x="7272266" y="4107688"/>
            <a:ext cx="2305" cy="58222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A27A279-A5F2-DFA0-1BDC-7E8229F91396}"/>
              </a:ext>
            </a:extLst>
          </p:cNvPr>
          <p:cNvCxnSpPr>
            <a:cxnSpLocks/>
            <a:stCxn id="9" idx="3"/>
            <a:endCxn id="7" idx="1"/>
          </p:cNvCxnSpPr>
          <p:nvPr/>
        </p:nvCxnSpPr>
        <p:spPr>
          <a:xfrm>
            <a:off x="5469468" y="3538446"/>
            <a:ext cx="596070" cy="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56B179FE-C669-8306-3CC4-58F57DB3114C}"/>
              </a:ext>
            </a:extLst>
          </p:cNvPr>
          <p:cNvSpPr/>
          <p:nvPr/>
        </p:nvSpPr>
        <p:spPr>
          <a:xfrm>
            <a:off x="9075064" y="4689914"/>
            <a:ext cx="2541204" cy="1138485"/>
          </a:xfrm>
          <a:prstGeom prst="roundRect">
            <a:avLst/>
          </a:prstGeom>
          <a:solidFill>
            <a:srgbClr val="487BD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2700" marR="5080" indent="-1270" algn="ctr">
              <a:lnSpc>
                <a:spcPct val="91000"/>
              </a:lnSpc>
              <a:spcBef>
                <a:spcPts val="260"/>
              </a:spcBef>
            </a:pPr>
            <a:r>
              <a:rPr lang="en-US" sz="2200" b="1" spc="-20" dirty="0" err="1">
                <a:solidFill>
                  <a:srgbClr val="FFFFFF"/>
                </a:solidFill>
                <a:latin typeface="Calibri" panose="020F0502020204030204" pitchFamily="34" charset="0"/>
                <a:cs typeface="Calibri" panose="020F0502020204030204" pitchFamily="34" charset="0"/>
              </a:rPr>
              <a:t>Imputate</a:t>
            </a:r>
            <a:r>
              <a:rPr lang="en-US" sz="2200" b="1" spc="-20" dirty="0">
                <a:solidFill>
                  <a:srgbClr val="FFFFFF"/>
                </a:solidFill>
                <a:latin typeface="Calibri" panose="020F0502020204030204" pitchFamily="34" charset="0"/>
                <a:cs typeface="Calibri" panose="020F0502020204030204" pitchFamily="34" charset="0"/>
              </a:rPr>
              <a:t> </a:t>
            </a:r>
            <a:r>
              <a:rPr lang="en-US" sz="2200" b="1" spc="-5" dirty="0">
                <a:solidFill>
                  <a:srgbClr val="FFFFFF"/>
                </a:solidFill>
                <a:latin typeface="Calibri" panose="020F0502020204030204" pitchFamily="34" charset="0"/>
                <a:cs typeface="Calibri" panose="020F0502020204030204" pitchFamily="34" charset="0"/>
              </a:rPr>
              <a:t>missing  </a:t>
            </a:r>
            <a:r>
              <a:rPr lang="en-US" sz="2200" b="1" spc="-20" dirty="0" err="1">
                <a:solidFill>
                  <a:srgbClr val="FFFFFF"/>
                </a:solidFill>
                <a:latin typeface="Calibri" panose="020F0502020204030204" pitchFamily="34" charset="0"/>
                <a:cs typeface="Calibri" panose="020F0502020204030204" pitchFamily="34" charset="0"/>
              </a:rPr>
              <a:t>PayloadMass</a:t>
            </a:r>
            <a:r>
              <a:rPr lang="en-US" sz="2200" b="1" spc="-160" dirty="0">
                <a:solidFill>
                  <a:srgbClr val="FFFFFF"/>
                </a:solidFill>
                <a:latin typeface="Calibri" panose="020F0502020204030204" pitchFamily="34" charset="0"/>
                <a:cs typeface="Calibri" panose="020F0502020204030204" pitchFamily="34" charset="0"/>
              </a:rPr>
              <a:t> </a:t>
            </a:r>
            <a:r>
              <a:rPr lang="en-US" sz="2200" b="1" spc="-5" dirty="0">
                <a:solidFill>
                  <a:srgbClr val="FFFFFF"/>
                </a:solidFill>
                <a:latin typeface="Calibri" panose="020F0502020204030204" pitchFamily="34" charset="0"/>
                <a:cs typeface="Calibri" panose="020F0502020204030204" pitchFamily="34" charset="0"/>
              </a:rPr>
              <a:t>values with</a:t>
            </a:r>
            <a:r>
              <a:rPr lang="en-US" sz="2200" b="1" spc="-35" dirty="0">
                <a:solidFill>
                  <a:srgbClr val="FFFFFF"/>
                </a:solidFill>
                <a:latin typeface="Calibri" panose="020F0502020204030204" pitchFamily="34" charset="0"/>
                <a:cs typeface="Calibri" panose="020F0502020204030204" pitchFamily="34" charset="0"/>
              </a:rPr>
              <a:t> </a:t>
            </a:r>
            <a:r>
              <a:rPr lang="en-US" sz="2200" b="1" dirty="0">
                <a:solidFill>
                  <a:srgbClr val="FFFFFF"/>
                </a:solidFill>
                <a:latin typeface="Calibri" panose="020F0502020204030204" pitchFamily="34" charset="0"/>
                <a:cs typeface="Calibri" panose="020F0502020204030204" pitchFamily="34" charset="0"/>
              </a:rPr>
              <a:t>mean</a:t>
            </a:r>
            <a:endParaRPr lang="en-US" sz="2200" b="1" dirty="0">
              <a:latin typeface="Calibri" panose="020F0502020204030204" pitchFamily="34" charset="0"/>
              <a:cs typeface="Calibri" panose="020F0502020204030204" pitchFamily="34" charset="0"/>
            </a:endParaRPr>
          </a:p>
        </p:txBody>
      </p:sp>
      <p:cxnSp>
        <p:nvCxnSpPr>
          <p:cNvPr id="19" name="Straight Arrow Connector 18">
            <a:extLst>
              <a:ext uri="{FF2B5EF4-FFF2-40B4-BE49-F238E27FC236}">
                <a16:creationId xmlns:a16="http://schemas.microsoft.com/office/drawing/2014/main" id="{552F9AD8-8D34-7584-8CF9-BB1D6FDAA647}"/>
              </a:ext>
            </a:extLst>
          </p:cNvPr>
          <p:cNvCxnSpPr>
            <a:cxnSpLocks/>
            <a:stCxn id="8" idx="3"/>
            <a:endCxn id="12" idx="1"/>
          </p:cNvCxnSpPr>
          <p:nvPr/>
        </p:nvCxnSpPr>
        <p:spPr>
          <a:xfrm>
            <a:off x="8481299" y="5259157"/>
            <a:ext cx="593765" cy="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4323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03877" y="1443961"/>
            <a:ext cx="10515600" cy="1329194"/>
          </a:xfrm>
          <a:prstGeom prst="rect">
            <a:avLst/>
          </a:prstGeom>
        </p:spPr>
        <p:txBody>
          <a:bodyPr vert="horz" lIns="91440" tIns="45720" rIns="91440" bIns="45720" rtlCol="0" anchor="t">
            <a:noAutofit/>
          </a:bodyPr>
          <a:lstStyle/>
          <a:p>
            <a:pPr>
              <a:lnSpc>
                <a:spcPct val="100000"/>
              </a:lnSpc>
              <a:spcBef>
                <a:spcPts val="1400"/>
              </a:spcBef>
            </a:pPr>
            <a:r>
              <a:rPr lang="en-US" sz="2200" dirty="0">
                <a:solidFill>
                  <a:schemeClr val="accent3">
                    <a:lumMod val="25000"/>
                  </a:schemeClr>
                </a:solidFill>
                <a:latin typeface="Calibri" panose="020F0502020204030204" pitchFamily="34" charset="0"/>
                <a:cs typeface="Calibri" panose="020F0502020204030204" pitchFamily="34" charset="0"/>
              </a:rPr>
              <a:t>GitHub URL Reference:</a:t>
            </a:r>
            <a:br>
              <a:rPr lang="en-US" sz="2200" dirty="0">
                <a:solidFill>
                  <a:schemeClr val="accent3">
                    <a:lumMod val="25000"/>
                  </a:schemeClr>
                </a:solidFill>
                <a:latin typeface="Calibri" panose="020F0502020204030204" pitchFamily="34" charset="0"/>
                <a:cs typeface="Calibri" panose="020F0502020204030204" pitchFamily="34" charset="0"/>
              </a:rPr>
            </a:br>
            <a:r>
              <a:rPr lang="en-US" sz="1800" dirty="0">
                <a:solidFill>
                  <a:srgbClr val="0563C1"/>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a:t>
            </a:r>
            <a:r>
              <a:rPr lang="en-US" sz="1800" dirty="0" err="1">
                <a:solidFill>
                  <a:srgbClr val="0563C1"/>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github.com</a:t>
            </a:r>
            <a:r>
              <a:rPr lang="en-US" sz="1800" dirty="0">
                <a:solidFill>
                  <a:srgbClr val="0563C1"/>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a:t>
            </a:r>
            <a:r>
              <a:rPr lang="en-US" sz="1800" dirty="0" err="1">
                <a:solidFill>
                  <a:srgbClr val="0563C1"/>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Mr</a:t>
            </a:r>
            <a:r>
              <a:rPr lang="en-US" sz="1800" dirty="0">
                <a:solidFill>
                  <a:srgbClr val="0563C1"/>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-Minion/</a:t>
            </a:r>
            <a:r>
              <a:rPr lang="en-US" sz="1800" dirty="0" err="1">
                <a:solidFill>
                  <a:srgbClr val="0563C1"/>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IBM_Data_Science_Professional_Certificate</a:t>
            </a:r>
            <a:r>
              <a:rPr lang="en-US" sz="1800" dirty="0">
                <a:solidFill>
                  <a:srgbClr val="0563C1"/>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/blob/main/</a:t>
            </a:r>
            <a:r>
              <a:rPr lang="en-US" sz="1800" dirty="0" err="1">
                <a:solidFill>
                  <a:srgbClr val="0563C1"/>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Applied_Data_Science_Capstone</a:t>
            </a:r>
            <a:r>
              <a:rPr lang="en-US" sz="1800" dirty="0">
                <a:solidFill>
                  <a:srgbClr val="0563C1"/>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/Module1/</a:t>
            </a:r>
            <a:r>
              <a:rPr lang="en-US" sz="1800" dirty="0" err="1">
                <a:solidFill>
                  <a:srgbClr val="1C7DDB"/>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Data_Collection_Web_Scraping.ipynb</a:t>
            </a:r>
            <a:endParaRPr lang="en-US" sz="1800" dirty="0">
              <a:solidFill>
                <a:srgbClr val="1C7DDB"/>
              </a:solidFill>
              <a:latin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Calibri" panose="020F0502020204030204" pitchFamily="34" charset="0"/>
                <a:cs typeface="Calibri" panose="020F0502020204030204" pitchFamily="34" charset="0"/>
              </a:rPr>
              <a:t>7. Data Collection - </a:t>
            </a:r>
            <a:r>
              <a:rPr lang="en-US" b="1" dirty="0" err="1">
                <a:solidFill>
                  <a:srgbClr val="0B49CB"/>
                </a:solidFill>
                <a:latin typeface="Calibri" panose="020F0502020204030204" pitchFamily="34" charset="0"/>
                <a:cs typeface="Calibri" panose="020F0502020204030204" pitchFamily="34" charset="0"/>
              </a:rPr>
              <a:t>WebScraping</a:t>
            </a:r>
            <a:r>
              <a:rPr lang="en-US" b="1" dirty="0">
                <a:solidFill>
                  <a:srgbClr val="0B49CB"/>
                </a:solidFill>
                <a:latin typeface="Calibri" panose="020F0502020204030204" pitchFamily="34" charset="0"/>
                <a:cs typeface="Calibri" panose="020F0502020204030204" pitchFamily="34" charset="0"/>
              </a:rPr>
              <a:t> from Wikipedia </a:t>
            </a:r>
          </a:p>
        </p:txBody>
      </p:sp>
      <p:sp>
        <p:nvSpPr>
          <p:cNvPr id="53" name="Rounded Rectangle 52">
            <a:extLst>
              <a:ext uri="{FF2B5EF4-FFF2-40B4-BE49-F238E27FC236}">
                <a16:creationId xmlns:a16="http://schemas.microsoft.com/office/drawing/2014/main" id="{4C369E2E-D585-5143-807B-A881E334CB89}"/>
              </a:ext>
            </a:extLst>
          </p:cNvPr>
          <p:cNvSpPr/>
          <p:nvPr/>
        </p:nvSpPr>
        <p:spPr>
          <a:xfrm>
            <a:off x="1362679" y="2952269"/>
            <a:ext cx="2413456" cy="1138486"/>
          </a:xfrm>
          <a:prstGeom prst="roundRect">
            <a:avLst/>
          </a:prstGeom>
          <a:solidFill>
            <a:srgbClr val="487BD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latin typeface="Calibri" panose="020F0502020204030204" pitchFamily="34" charset="0"/>
                <a:cs typeface="Calibri" panose="020F0502020204030204" pitchFamily="34" charset="0"/>
              </a:rPr>
              <a:t>Wikipedia HTML Request </a:t>
            </a:r>
          </a:p>
        </p:txBody>
      </p:sp>
      <p:sp>
        <p:nvSpPr>
          <p:cNvPr id="2" name="Rounded Rectangle 1">
            <a:extLst>
              <a:ext uri="{FF2B5EF4-FFF2-40B4-BE49-F238E27FC236}">
                <a16:creationId xmlns:a16="http://schemas.microsoft.com/office/drawing/2014/main" id="{53494180-3433-F5DB-2773-0E42FB93EAF3}"/>
              </a:ext>
            </a:extLst>
          </p:cNvPr>
          <p:cNvSpPr/>
          <p:nvPr/>
        </p:nvSpPr>
        <p:spPr>
          <a:xfrm>
            <a:off x="1362679" y="4740714"/>
            <a:ext cx="2413456" cy="1138485"/>
          </a:xfrm>
          <a:prstGeom prst="roundRect">
            <a:avLst/>
          </a:prstGeom>
          <a:solidFill>
            <a:srgbClr val="487BD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73025" algn="ctr">
              <a:spcBef>
                <a:spcPts val="95"/>
              </a:spcBef>
            </a:pPr>
            <a:r>
              <a:rPr lang="en-US" sz="2200" b="1" spc="-15" dirty="0" err="1">
                <a:solidFill>
                  <a:srgbClr val="FFFFFF"/>
                </a:solidFill>
                <a:latin typeface="Calibri" panose="020F0502020204030204" pitchFamily="34" charset="0"/>
                <a:cs typeface="Calibri" panose="020F0502020204030204" pitchFamily="34" charset="0"/>
              </a:rPr>
              <a:t>BeautifulSoup</a:t>
            </a:r>
            <a:endParaRPr lang="en-US" sz="2200" b="1" dirty="0">
              <a:latin typeface="Calibri" panose="020F0502020204030204" pitchFamily="34" charset="0"/>
              <a:cs typeface="Calibri" panose="020F0502020204030204" pitchFamily="34" charset="0"/>
            </a:endParaRPr>
          </a:p>
          <a:p>
            <a:pPr marL="12700" algn="ctr"/>
            <a:r>
              <a:rPr lang="en-US" sz="2200" b="1" spc="-20" dirty="0">
                <a:solidFill>
                  <a:srgbClr val="FFFFFF"/>
                </a:solidFill>
                <a:latin typeface="Calibri" panose="020F0502020204030204" pitchFamily="34" charset="0"/>
                <a:cs typeface="Calibri" panose="020F0502020204030204" pitchFamily="34" charset="0"/>
              </a:rPr>
              <a:t>html5lib</a:t>
            </a:r>
            <a:r>
              <a:rPr lang="en-US" sz="2200" b="1" spc="-105" dirty="0">
                <a:solidFill>
                  <a:srgbClr val="FFFFFF"/>
                </a:solidFill>
                <a:latin typeface="Calibri" panose="020F0502020204030204" pitchFamily="34" charset="0"/>
                <a:cs typeface="Calibri" panose="020F0502020204030204" pitchFamily="34" charset="0"/>
              </a:rPr>
              <a:t> </a:t>
            </a:r>
            <a:r>
              <a:rPr lang="en-US" sz="2200" b="1" spc="-35" dirty="0">
                <a:solidFill>
                  <a:srgbClr val="FFFFFF"/>
                </a:solidFill>
                <a:latin typeface="Calibri" panose="020F0502020204030204" pitchFamily="34" charset="0"/>
                <a:cs typeface="Calibri" panose="020F0502020204030204" pitchFamily="34" charset="0"/>
              </a:rPr>
              <a:t>Parser</a:t>
            </a:r>
            <a:endParaRPr lang="en-US" sz="2200" b="1" dirty="0">
              <a:latin typeface="Calibri" panose="020F0502020204030204" pitchFamily="34" charset="0"/>
              <a:cs typeface="Calibri" panose="020F0502020204030204" pitchFamily="34" charset="0"/>
            </a:endParaRPr>
          </a:p>
        </p:txBody>
      </p:sp>
      <p:sp>
        <p:nvSpPr>
          <p:cNvPr id="5" name="Rounded Rectangle 4">
            <a:extLst>
              <a:ext uri="{FF2B5EF4-FFF2-40B4-BE49-F238E27FC236}">
                <a16:creationId xmlns:a16="http://schemas.microsoft.com/office/drawing/2014/main" id="{C9440335-09D8-B764-8BA2-6EA3E4B07CA4}"/>
              </a:ext>
            </a:extLst>
          </p:cNvPr>
          <p:cNvSpPr/>
          <p:nvPr/>
        </p:nvSpPr>
        <p:spPr>
          <a:xfrm>
            <a:off x="5221174" y="4740714"/>
            <a:ext cx="2413456" cy="1138485"/>
          </a:xfrm>
          <a:prstGeom prst="roundRect">
            <a:avLst/>
          </a:prstGeom>
          <a:solidFill>
            <a:srgbClr val="487BD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34010" marR="5080" indent="-321945" algn="ctr">
              <a:spcBef>
                <a:spcPts val="350"/>
              </a:spcBef>
            </a:pPr>
            <a:r>
              <a:rPr lang="en-US" sz="2200" b="1" spc="-15" dirty="0">
                <a:solidFill>
                  <a:srgbClr val="FFFFFF"/>
                </a:solidFill>
                <a:latin typeface="Calibri" panose="020F0502020204030204" pitchFamily="34" charset="0"/>
                <a:cs typeface="Calibri" panose="020F0502020204030204" pitchFamily="34" charset="0"/>
              </a:rPr>
              <a:t>Find </a:t>
            </a:r>
            <a:r>
              <a:rPr lang="en-US" sz="2200" b="1" spc="-5" dirty="0">
                <a:solidFill>
                  <a:srgbClr val="FFFFFF"/>
                </a:solidFill>
                <a:latin typeface="Calibri" panose="020F0502020204030204" pitchFamily="34" charset="0"/>
                <a:cs typeface="Calibri" panose="020F0502020204030204" pitchFamily="34" charset="0"/>
              </a:rPr>
              <a:t>launch</a:t>
            </a:r>
            <a:r>
              <a:rPr lang="en-US" sz="2200" b="1" spc="-145" dirty="0">
                <a:solidFill>
                  <a:srgbClr val="FFFFFF"/>
                </a:solidFill>
                <a:latin typeface="Calibri" panose="020F0502020204030204" pitchFamily="34" charset="0"/>
                <a:cs typeface="Calibri" panose="020F0502020204030204" pitchFamily="34" charset="0"/>
              </a:rPr>
              <a:t> </a:t>
            </a:r>
            <a:r>
              <a:rPr lang="en-US" sz="2200" b="1" spc="-40" dirty="0">
                <a:solidFill>
                  <a:srgbClr val="FFFFFF"/>
                </a:solidFill>
                <a:latin typeface="Calibri" panose="020F0502020204030204" pitchFamily="34" charset="0"/>
                <a:cs typeface="Calibri" panose="020F0502020204030204" pitchFamily="34" charset="0"/>
              </a:rPr>
              <a:t>info via </a:t>
            </a:r>
            <a:r>
              <a:rPr lang="en-US" sz="2200" b="1" spc="-25" dirty="0">
                <a:solidFill>
                  <a:srgbClr val="FFFFFF"/>
                </a:solidFill>
                <a:latin typeface="Calibri" panose="020F0502020204030204" pitchFamily="34" charset="0"/>
                <a:cs typeface="Calibri" panose="020F0502020204030204" pitchFamily="34" charset="0"/>
              </a:rPr>
              <a:t>html</a:t>
            </a:r>
            <a:r>
              <a:rPr lang="en-US" sz="2200" b="1" spc="-70" dirty="0">
                <a:solidFill>
                  <a:srgbClr val="FFFFFF"/>
                </a:solidFill>
                <a:latin typeface="Calibri" panose="020F0502020204030204" pitchFamily="34" charset="0"/>
                <a:cs typeface="Calibri" panose="020F0502020204030204" pitchFamily="34" charset="0"/>
              </a:rPr>
              <a:t> </a:t>
            </a:r>
            <a:r>
              <a:rPr lang="en-US" sz="2200" b="1" spc="-20" dirty="0">
                <a:solidFill>
                  <a:srgbClr val="FFFFFF"/>
                </a:solidFill>
                <a:latin typeface="Calibri" panose="020F0502020204030204" pitchFamily="34" charset="0"/>
                <a:cs typeface="Calibri" panose="020F0502020204030204" pitchFamily="34" charset="0"/>
              </a:rPr>
              <a:t>table</a:t>
            </a:r>
            <a:endParaRPr lang="en-US" sz="2200" b="1" dirty="0">
              <a:latin typeface="Calibri" panose="020F0502020204030204" pitchFamily="34" charset="0"/>
              <a:cs typeface="Calibri" panose="020F0502020204030204" pitchFamily="34" charset="0"/>
            </a:endParaRPr>
          </a:p>
        </p:txBody>
      </p:sp>
      <p:sp>
        <p:nvSpPr>
          <p:cNvPr id="7" name="Rounded Rectangle 6">
            <a:extLst>
              <a:ext uri="{FF2B5EF4-FFF2-40B4-BE49-F238E27FC236}">
                <a16:creationId xmlns:a16="http://schemas.microsoft.com/office/drawing/2014/main" id="{8CDB85E4-0524-89FF-8F20-E3BF748BDACD}"/>
              </a:ext>
            </a:extLst>
          </p:cNvPr>
          <p:cNvSpPr/>
          <p:nvPr/>
        </p:nvSpPr>
        <p:spPr>
          <a:xfrm>
            <a:off x="9079669" y="2827195"/>
            <a:ext cx="2413456" cy="1372263"/>
          </a:xfrm>
          <a:prstGeom prst="roundRect">
            <a:avLst/>
          </a:prstGeom>
          <a:solidFill>
            <a:srgbClr val="487BD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2700" marR="5080" algn="ctr">
              <a:spcBef>
                <a:spcPts val="315"/>
              </a:spcBef>
            </a:pPr>
            <a:r>
              <a:rPr lang="en-US" sz="2200" b="1" spc="-45" dirty="0">
                <a:solidFill>
                  <a:srgbClr val="FFFFFF"/>
                </a:solidFill>
                <a:latin typeface="Calibri" panose="020F0502020204030204" pitchFamily="34" charset="0"/>
                <a:cs typeface="Calibri" panose="020F0502020204030204" pitchFamily="34" charset="0"/>
              </a:rPr>
              <a:t>Iterate</a:t>
            </a:r>
            <a:r>
              <a:rPr lang="en-US" sz="2200" b="1" spc="-135" dirty="0">
                <a:solidFill>
                  <a:srgbClr val="FFFFFF"/>
                </a:solidFill>
                <a:latin typeface="Calibri" panose="020F0502020204030204" pitchFamily="34" charset="0"/>
                <a:cs typeface="Calibri" panose="020F0502020204030204" pitchFamily="34" charset="0"/>
              </a:rPr>
              <a:t> </a:t>
            </a:r>
            <a:r>
              <a:rPr lang="en-US" sz="2200" b="1" spc="-20" dirty="0">
                <a:solidFill>
                  <a:srgbClr val="FFFFFF"/>
                </a:solidFill>
                <a:latin typeface="Calibri" panose="020F0502020204030204" pitchFamily="34" charset="0"/>
                <a:cs typeface="Calibri" panose="020F0502020204030204" pitchFamily="34" charset="0"/>
              </a:rPr>
              <a:t>through  table </a:t>
            </a:r>
            <a:r>
              <a:rPr lang="en-US" sz="2200" b="1" spc="-5" dirty="0">
                <a:solidFill>
                  <a:srgbClr val="FFFFFF"/>
                </a:solidFill>
                <a:latin typeface="Calibri" panose="020F0502020204030204" pitchFamily="34" charset="0"/>
                <a:cs typeface="Calibri" panose="020F0502020204030204" pitchFamily="34" charset="0"/>
              </a:rPr>
              <a:t>cells </a:t>
            </a:r>
            <a:r>
              <a:rPr lang="en-US" sz="2200" b="1" spc="-30" dirty="0">
                <a:solidFill>
                  <a:srgbClr val="FFFFFF"/>
                </a:solidFill>
                <a:latin typeface="Calibri" panose="020F0502020204030204" pitchFamily="34" charset="0"/>
                <a:cs typeface="Calibri" panose="020F0502020204030204" pitchFamily="34" charset="0"/>
              </a:rPr>
              <a:t>to  extract </a:t>
            </a:r>
            <a:r>
              <a:rPr lang="en-US" sz="2200" b="1" spc="-35" dirty="0">
                <a:solidFill>
                  <a:srgbClr val="FFFFFF"/>
                </a:solidFill>
                <a:latin typeface="Calibri" panose="020F0502020204030204" pitchFamily="34" charset="0"/>
                <a:cs typeface="Calibri" panose="020F0502020204030204" pitchFamily="34" charset="0"/>
              </a:rPr>
              <a:t>data </a:t>
            </a:r>
            <a:r>
              <a:rPr lang="en-US" sz="2200" b="1" spc="-30" dirty="0">
                <a:solidFill>
                  <a:srgbClr val="FFFFFF"/>
                </a:solidFill>
                <a:latin typeface="Calibri" panose="020F0502020204030204" pitchFamily="34" charset="0"/>
                <a:cs typeface="Calibri" panose="020F0502020204030204" pitchFamily="34" charset="0"/>
              </a:rPr>
              <a:t>to  </a:t>
            </a:r>
            <a:r>
              <a:rPr lang="en-US" sz="2200" b="1" spc="-10" dirty="0">
                <a:solidFill>
                  <a:srgbClr val="FFFFFF"/>
                </a:solidFill>
                <a:latin typeface="Calibri" panose="020F0502020204030204" pitchFamily="34" charset="0"/>
                <a:cs typeface="Calibri" panose="020F0502020204030204" pitchFamily="34" charset="0"/>
              </a:rPr>
              <a:t>dictionary</a:t>
            </a:r>
            <a:endParaRPr lang="en-US" sz="2200" b="1" dirty="0">
              <a:latin typeface="Calibri" panose="020F0502020204030204" pitchFamily="34" charset="0"/>
              <a:cs typeface="Calibri" panose="020F0502020204030204" pitchFamily="34" charset="0"/>
            </a:endParaRPr>
          </a:p>
        </p:txBody>
      </p:sp>
      <p:sp>
        <p:nvSpPr>
          <p:cNvPr id="8" name="Rounded Rectangle 7">
            <a:extLst>
              <a:ext uri="{FF2B5EF4-FFF2-40B4-BE49-F238E27FC236}">
                <a16:creationId xmlns:a16="http://schemas.microsoft.com/office/drawing/2014/main" id="{9BF09E07-6598-239A-4998-6CF61D62DEC0}"/>
              </a:ext>
            </a:extLst>
          </p:cNvPr>
          <p:cNvSpPr/>
          <p:nvPr/>
        </p:nvSpPr>
        <p:spPr>
          <a:xfrm>
            <a:off x="9079669" y="4740714"/>
            <a:ext cx="2413456" cy="1138485"/>
          </a:xfrm>
          <a:prstGeom prst="roundRect">
            <a:avLst/>
          </a:prstGeom>
          <a:solidFill>
            <a:srgbClr val="487BD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84175" marR="5080" indent="-372110" algn="ctr">
              <a:spcBef>
                <a:spcPts val="359"/>
              </a:spcBef>
            </a:pPr>
            <a:r>
              <a:rPr lang="en-US" sz="2200" b="1" spc="-20" dirty="0">
                <a:solidFill>
                  <a:srgbClr val="FFFFFF"/>
                </a:solidFill>
                <a:latin typeface="Calibri" panose="020F0502020204030204" pitchFamily="34" charset="0"/>
                <a:cs typeface="Calibri" panose="020F0502020204030204" pitchFamily="34" charset="0"/>
              </a:rPr>
              <a:t>Cast </a:t>
            </a:r>
            <a:r>
              <a:rPr lang="en-US" sz="2200" b="1" spc="-5" dirty="0">
                <a:solidFill>
                  <a:srgbClr val="FFFFFF"/>
                </a:solidFill>
                <a:latin typeface="Calibri" panose="020F0502020204030204" pitchFamily="34" charset="0"/>
                <a:cs typeface="Calibri" panose="020F0502020204030204" pitchFamily="34" charset="0"/>
              </a:rPr>
              <a:t>dictionary</a:t>
            </a:r>
            <a:r>
              <a:rPr lang="en-US" sz="2200" b="1" spc="-135" dirty="0">
                <a:solidFill>
                  <a:srgbClr val="FFFFFF"/>
                </a:solidFill>
                <a:latin typeface="Calibri" panose="020F0502020204030204" pitchFamily="34" charset="0"/>
                <a:cs typeface="Calibri" panose="020F0502020204030204" pitchFamily="34" charset="0"/>
              </a:rPr>
              <a:t> </a:t>
            </a:r>
            <a:r>
              <a:rPr lang="en-US" sz="2200" b="1" spc="-60" dirty="0">
                <a:solidFill>
                  <a:srgbClr val="FFFFFF"/>
                </a:solidFill>
                <a:latin typeface="Calibri" panose="020F0502020204030204" pitchFamily="34" charset="0"/>
                <a:cs typeface="Calibri" panose="020F0502020204030204" pitchFamily="34" charset="0"/>
              </a:rPr>
              <a:t>to  </a:t>
            </a:r>
            <a:r>
              <a:rPr lang="en-US" sz="2200" b="1" spc="-30" dirty="0" err="1">
                <a:solidFill>
                  <a:srgbClr val="FFFFFF"/>
                </a:solidFill>
                <a:latin typeface="Calibri" panose="020F0502020204030204" pitchFamily="34" charset="0"/>
                <a:cs typeface="Calibri" panose="020F0502020204030204" pitchFamily="34" charset="0"/>
              </a:rPr>
              <a:t>DataFrame</a:t>
            </a:r>
            <a:endParaRPr lang="en-US" sz="2200" b="1" dirty="0">
              <a:latin typeface="Calibri" panose="020F0502020204030204" pitchFamily="34" charset="0"/>
              <a:cs typeface="Calibri" panose="020F0502020204030204" pitchFamily="34" charset="0"/>
            </a:endParaRPr>
          </a:p>
        </p:txBody>
      </p:sp>
      <p:sp>
        <p:nvSpPr>
          <p:cNvPr id="9" name="Rounded Rectangle 8">
            <a:extLst>
              <a:ext uri="{FF2B5EF4-FFF2-40B4-BE49-F238E27FC236}">
                <a16:creationId xmlns:a16="http://schemas.microsoft.com/office/drawing/2014/main" id="{401381FE-8560-14A4-6F51-A999F7E366A6}"/>
              </a:ext>
            </a:extLst>
          </p:cNvPr>
          <p:cNvSpPr/>
          <p:nvPr/>
        </p:nvSpPr>
        <p:spPr>
          <a:xfrm>
            <a:off x="5218869" y="2952269"/>
            <a:ext cx="2413456" cy="1138485"/>
          </a:xfrm>
          <a:prstGeom prst="roundRect">
            <a:avLst/>
          </a:prstGeom>
          <a:solidFill>
            <a:srgbClr val="487BD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2700" algn="ctr">
              <a:spcBef>
                <a:spcPts val="95"/>
              </a:spcBef>
            </a:pPr>
            <a:r>
              <a:rPr lang="en-US" sz="2200" b="1" spc="-40" dirty="0">
                <a:solidFill>
                  <a:srgbClr val="FFFFFF"/>
                </a:solidFill>
                <a:latin typeface="Calibri" panose="020F0502020204030204" pitchFamily="34" charset="0"/>
                <a:cs typeface="Calibri" panose="020F0502020204030204" pitchFamily="34" charset="0"/>
              </a:rPr>
              <a:t>Creation of</a:t>
            </a:r>
            <a:r>
              <a:rPr lang="en-US" sz="2200" b="1" spc="-70" dirty="0">
                <a:solidFill>
                  <a:srgbClr val="FFFFFF"/>
                </a:solidFill>
                <a:latin typeface="Calibri" panose="020F0502020204030204" pitchFamily="34" charset="0"/>
                <a:cs typeface="Calibri" panose="020F0502020204030204" pitchFamily="34" charset="0"/>
              </a:rPr>
              <a:t> </a:t>
            </a:r>
            <a:r>
              <a:rPr lang="en-US" sz="2200" b="1" spc="-10" dirty="0">
                <a:solidFill>
                  <a:srgbClr val="FFFFFF"/>
                </a:solidFill>
                <a:latin typeface="Calibri" panose="020F0502020204030204" pitchFamily="34" charset="0"/>
                <a:cs typeface="Calibri" panose="020F0502020204030204" pitchFamily="34" charset="0"/>
              </a:rPr>
              <a:t>dictionary</a:t>
            </a:r>
            <a:endParaRPr lang="en-US" sz="2200" b="1" dirty="0">
              <a:latin typeface="Calibri" panose="020F0502020204030204" pitchFamily="34" charset="0"/>
              <a:cs typeface="Calibri" panose="020F0502020204030204" pitchFamily="34" charset="0"/>
            </a:endParaRPr>
          </a:p>
        </p:txBody>
      </p:sp>
      <p:cxnSp>
        <p:nvCxnSpPr>
          <p:cNvPr id="11" name="Straight Arrow Connector 10">
            <a:extLst>
              <a:ext uri="{FF2B5EF4-FFF2-40B4-BE49-F238E27FC236}">
                <a16:creationId xmlns:a16="http://schemas.microsoft.com/office/drawing/2014/main" id="{7ADAFD99-8EEE-1777-A52B-CBDC13514E8E}"/>
              </a:ext>
            </a:extLst>
          </p:cNvPr>
          <p:cNvCxnSpPr>
            <a:stCxn id="53" idx="2"/>
          </p:cNvCxnSpPr>
          <p:nvPr/>
        </p:nvCxnSpPr>
        <p:spPr>
          <a:xfrm flipH="1">
            <a:off x="2556933" y="4090755"/>
            <a:ext cx="12474" cy="92088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9179A83-01AE-7322-4882-6D2D74D40CD5}"/>
              </a:ext>
            </a:extLst>
          </p:cNvPr>
          <p:cNvCxnSpPr>
            <a:stCxn id="2" idx="3"/>
            <a:endCxn id="5" idx="1"/>
          </p:cNvCxnSpPr>
          <p:nvPr/>
        </p:nvCxnSpPr>
        <p:spPr>
          <a:xfrm>
            <a:off x="3776135" y="5309957"/>
            <a:ext cx="1445039" cy="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4C9B573-C817-BE90-A559-5D9FF0D498C1}"/>
              </a:ext>
            </a:extLst>
          </p:cNvPr>
          <p:cNvCxnSpPr>
            <a:stCxn id="5" idx="0"/>
            <a:endCxn id="9" idx="2"/>
          </p:cNvCxnSpPr>
          <p:nvPr/>
        </p:nvCxnSpPr>
        <p:spPr>
          <a:xfrm flipH="1" flipV="1">
            <a:off x="6425597" y="4090754"/>
            <a:ext cx="2305" cy="64996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A344964-8281-DB2F-AE0A-9C98967607D3}"/>
              </a:ext>
            </a:extLst>
          </p:cNvPr>
          <p:cNvCxnSpPr>
            <a:cxnSpLocks/>
            <a:stCxn id="7" idx="2"/>
            <a:endCxn id="8" idx="0"/>
          </p:cNvCxnSpPr>
          <p:nvPr/>
        </p:nvCxnSpPr>
        <p:spPr>
          <a:xfrm>
            <a:off x="10286397" y="4199458"/>
            <a:ext cx="0" cy="54125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A27A279-A5F2-DFA0-1BDC-7E8229F91396}"/>
              </a:ext>
            </a:extLst>
          </p:cNvPr>
          <p:cNvCxnSpPr>
            <a:cxnSpLocks/>
            <a:stCxn id="9" idx="3"/>
            <a:endCxn id="7" idx="1"/>
          </p:cNvCxnSpPr>
          <p:nvPr/>
        </p:nvCxnSpPr>
        <p:spPr>
          <a:xfrm flipV="1">
            <a:off x="7632325" y="3513327"/>
            <a:ext cx="1447344" cy="8185"/>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8168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91733"/>
            <a:ext cx="10687962" cy="4727618"/>
          </a:xfrm>
          <a:prstGeom prst="rect">
            <a:avLst/>
          </a:prstGeom>
        </p:spPr>
        <p:txBody>
          <a:bodyPr/>
          <a:lstStyle/>
          <a:p>
            <a:pPr marL="16510">
              <a:lnSpc>
                <a:spcPct val="100000"/>
              </a:lnSpc>
              <a:spcBef>
                <a:spcPts val="1200"/>
              </a:spcBef>
            </a:pPr>
            <a:r>
              <a:rPr lang="en-US" sz="2200" spc="-5" dirty="0">
                <a:solidFill>
                  <a:srgbClr val="404040"/>
                </a:solidFill>
                <a:uFill>
                  <a:solidFill>
                    <a:srgbClr val="404040"/>
                  </a:solidFill>
                </a:uFill>
                <a:latin typeface="Calibri" panose="020F0502020204030204" pitchFamily="34" charset="0"/>
                <a:cs typeface="Calibri" panose="020F0502020204030204" pitchFamily="34" charset="0"/>
              </a:rPr>
              <a:t>GitHub URL Reference:</a:t>
            </a:r>
          </a:p>
          <a:p>
            <a:pPr marL="233363" marR="1900555" indent="0">
              <a:lnSpc>
                <a:spcPct val="100000"/>
              </a:lnSpc>
              <a:spcBef>
                <a:spcPts val="0"/>
              </a:spcBef>
              <a:buNone/>
            </a:pPr>
            <a:r>
              <a:rPr lang="en-US" sz="1800" spc="-5" dirty="0">
                <a:solidFill>
                  <a:srgbClr val="1C7DDB"/>
                </a:solidFill>
                <a:uFill>
                  <a:solidFill>
                    <a:srgbClr val="2996E1"/>
                  </a:solidFill>
                </a:u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https://github.com/Mr-Minion/IBM_Data_Science_Professional_Certificate/blob/main/Applied_Data_Science_Capstone/Module1/Data_wrangling.ipynb</a:t>
            </a:r>
            <a:endParaRPr lang="en-US" sz="1800" spc="-5" dirty="0">
              <a:solidFill>
                <a:srgbClr val="1C7DDB"/>
              </a:solidFill>
              <a:uFill>
                <a:solidFill>
                  <a:srgbClr val="2996E1"/>
                </a:solidFill>
              </a:uFill>
              <a:latin typeface="Calibri" panose="020F0502020204030204" pitchFamily="34" charset="0"/>
              <a:cs typeface="Calibri" panose="020F0502020204030204" pitchFamily="34" charset="0"/>
            </a:endParaRPr>
          </a:p>
          <a:p>
            <a:pPr marL="233363" marR="1900555" indent="0">
              <a:lnSpc>
                <a:spcPct val="100000"/>
              </a:lnSpc>
              <a:spcBef>
                <a:spcPts val="0"/>
              </a:spcBef>
              <a:buNone/>
            </a:pPr>
            <a:endParaRPr lang="en-US" sz="1800" dirty="0">
              <a:latin typeface="Calibri" panose="020F0502020204030204" pitchFamily="34" charset="0"/>
              <a:cs typeface="Calibri" panose="020F0502020204030204" pitchFamily="34" charset="0"/>
            </a:endParaRPr>
          </a:p>
          <a:p>
            <a:pPr marL="215900" indent="-215900">
              <a:lnSpc>
                <a:spcPct val="100000"/>
              </a:lnSpc>
              <a:spcBef>
                <a:spcPts val="0"/>
              </a:spcBef>
            </a:pPr>
            <a:r>
              <a:rPr lang="en-US" sz="2200" dirty="0">
                <a:solidFill>
                  <a:srgbClr val="404040"/>
                </a:solidFill>
                <a:latin typeface="Calibri" panose="020F0502020204030204" pitchFamily="34" charset="0"/>
                <a:cs typeface="Calibri" panose="020F0502020204030204" pitchFamily="34" charset="0"/>
              </a:rPr>
              <a:t>The Outcome</a:t>
            </a:r>
            <a:r>
              <a:rPr lang="en-US" sz="2200" spc="-75" dirty="0">
                <a:solidFill>
                  <a:srgbClr val="404040"/>
                </a:solidFill>
                <a:latin typeface="Calibri" panose="020F0502020204030204" pitchFamily="34" charset="0"/>
                <a:cs typeface="Calibri" panose="020F0502020204030204" pitchFamily="34" charset="0"/>
              </a:rPr>
              <a:t> </a:t>
            </a:r>
            <a:r>
              <a:rPr lang="en-US" sz="2200" dirty="0">
                <a:solidFill>
                  <a:srgbClr val="404040"/>
                </a:solidFill>
                <a:latin typeface="Calibri" panose="020F0502020204030204" pitchFamily="34" charset="0"/>
                <a:cs typeface="Calibri" panose="020F0502020204030204" pitchFamily="34" charset="0"/>
              </a:rPr>
              <a:t>column</a:t>
            </a:r>
            <a:r>
              <a:rPr lang="en-US" sz="2200" spc="-45" dirty="0">
                <a:solidFill>
                  <a:srgbClr val="404040"/>
                </a:solidFill>
                <a:latin typeface="Calibri" panose="020F0502020204030204" pitchFamily="34" charset="0"/>
                <a:cs typeface="Calibri" panose="020F0502020204030204" pitchFamily="34" charset="0"/>
              </a:rPr>
              <a:t> </a:t>
            </a:r>
            <a:r>
              <a:rPr lang="en-US" sz="2200" spc="-5" dirty="0">
                <a:solidFill>
                  <a:srgbClr val="404040"/>
                </a:solidFill>
                <a:latin typeface="Calibri" panose="020F0502020204030204" pitchFamily="34" charset="0"/>
                <a:cs typeface="Calibri" panose="020F0502020204030204" pitchFamily="34" charset="0"/>
              </a:rPr>
              <a:t>has</a:t>
            </a:r>
            <a:r>
              <a:rPr lang="en-US" sz="2200" spc="-40" dirty="0">
                <a:solidFill>
                  <a:srgbClr val="404040"/>
                </a:solidFill>
                <a:latin typeface="Calibri" panose="020F0502020204030204" pitchFamily="34" charset="0"/>
                <a:cs typeface="Calibri" panose="020F0502020204030204" pitchFamily="34" charset="0"/>
              </a:rPr>
              <a:t> </a:t>
            </a:r>
            <a:r>
              <a:rPr lang="en-US" sz="2200" spc="-10" dirty="0">
                <a:solidFill>
                  <a:srgbClr val="404040"/>
                </a:solidFill>
                <a:latin typeface="Calibri" panose="020F0502020204030204" pitchFamily="34" charset="0"/>
                <a:cs typeface="Calibri" panose="020F0502020204030204" pitchFamily="34" charset="0"/>
              </a:rPr>
              <a:t>two</a:t>
            </a:r>
            <a:r>
              <a:rPr lang="en-US" sz="2200" spc="-25" dirty="0">
                <a:solidFill>
                  <a:srgbClr val="404040"/>
                </a:solidFill>
                <a:latin typeface="Calibri" panose="020F0502020204030204" pitchFamily="34" charset="0"/>
                <a:cs typeface="Calibri" panose="020F0502020204030204" pitchFamily="34" charset="0"/>
              </a:rPr>
              <a:t> </a:t>
            </a:r>
            <a:r>
              <a:rPr lang="en-US" sz="2200" dirty="0">
                <a:solidFill>
                  <a:srgbClr val="404040"/>
                </a:solidFill>
                <a:latin typeface="Calibri" panose="020F0502020204030204" pitchFamily="34" charset="0"/>
                <a:cs typeface="Calibri" panose="020F0502020204030204" pitchFamily="34" charset="0"/>
              </a:rPr>
              <a:t>components:</a:t>
            </a:r>
            <a:r>
              <a:rPr lang="en-US" sz="2200" spc="-75" dirty="0">
                <a:solidFill>
                  <a:srgbClr val="404040"/>
                </a:solidFill>
                <a:latin typeface="Calibri" panose="020F0502020204030204" pitchFamily="34" charset="0"/>
                <a:cs typeface="Calibri" panose="020F0502020204030204" pitchFamily="34" charset="0"/>
              </a:rPr>
              <a:t> </a:t>
            </a:r>
            <a:r>
              <a:rPr lang="en-US" sz="2200" dirty="0">
                <a:solidFill>
                  <a:srgbClr val="404040"/>
                </a:solidFill>
                <a:latin typeface="Calibri" panose="020F0502020204030204" pitchFamily="34" charset="0"/>
                <a:cs typeface="Calibri" panose="020F0502020204030204" pitchFamily="34" charset="0"/>
              </a:rPr>
              <a:t>“Mission</a:t>
            </a:r>
            <a:r>
              <a:rPr lang="en-US" sz="2200" spc="5" dirty="0">
                <a:solidFill>
                  <a:srgbClr val="404040"/>
                </a:solidFill>
                <a:latin typeface="Calibri" panose="020F0502020204030204" pitchFamily="34" charset="0"/>
                <a:cs typeface="Calibri" panose="020F0502020204030204" pitchFamily="34" charset="0"/>
              </a:rPr>
              <a:t> </a:t>
            </a:r>
            <a:r>
              <a:rPr lang="en-US" sz="2200" spc="-5" dirty="0">
                <a:solidFill>
                  <a:srgbClr val="404040"/>
                </a:solidFill>
                <a:latin typeface="Calibri" panose="020F0502020204030204" pitchFamily="34" charset="0"/>
                <a:cs typeface="Calibri" panose="020F0502020204030204" pitchFamily="34" charset="0"/>
              </a:rPr>
              <a:t>Outcome” and “</a:t>
            </a:r>
            <a:r>
              <a:rPr lang="en-US" sz="2200" dirty="0">
                <a:solidFill>
                  <a:srgbClr val="404040"/>
                </a:solidFill>
                <a:latin typeface="Calibri" panose="020F0502020204030204" pitchFamily="34" charset="0"/>
                <a:cs typeface="Calibri" panose="020F0502020204030204" pitchFamily="34" charset="0"/>
              </a:rPr>
              <a:t>Landing</a:t>
            </a:r>
            <a:r>
              <a:rPr lang="en-US" sz="2200" spc="-50" dirty="0">
                <a:solidFill>
                  <a:srgbClr val="404040"/>
                </a:solidFill>
                <a:latin typeface="Calibri" panose="020F0502020204030204" pitchFamily="34" charset="0"/>
                <a:cs typeface="Calibri" panose="020F0502020204030204" pitchFamily="34" charset="0"/>
              </a:rPr>
              <a:t> </a:t>
            </a:r>
            <a:r>
              <a:rPr lang="en-US" sz="2200" spc="-5" dirty="0">
                <a:solidFill>
                  <a:srgbClr val="404040"/>
                </a:solidFill>
                <a:latin typeface="Calibri" panose="020F0502020204030204" pitchFamily="34" charset="0"/>
                <a:cs typeface="Calibri" panose="020F0502020204030204" pitchFamily="34" charset="0"/>
              </a:rPr>
              <a:t>Location”.</a:t>
            </a:r>
          </a:p>
          <a:p>
            <a:pPr marL="215900" indent="-215900">
              <a:lnSpc>
                <a:spcPct val="100000"/>
              </a:lnSpc>
              <a:spcBef>
                <a:spcPts val="0"/>
              </a:spcBef>
            </a:pPr>
            <a:r>
              <a:rPr lang="en-US" sz="2200" spc="-15" dirty="0">
                <a:solidFill>
                  <a:srgbClr val="404040"/>
                </a:solidFill>
                <a:latin typeface="Calibri" panose="020F0502020204030204" pitchFamily="34" charset="0"/>
                <a:cs typeface="Calibri" panose="020F0502020204030204" pitchFamily="34" charset="0"/>
              </a:rPr>
              <a:t>In order to investigate the landing outcome/class, an additional column “</a:t>
            </a:r>
            <a:r>
              <a:rPr lang="en-US" sz="2200" spc="-25" dirty="0">
                <a:solidFill>
                  <a:srgbClr val="404040"/>
                </a:solidFill>
                <a:latin typeface="Calibri" panose="020F0502020204030204" pitchFamily="34" charset="0"/>
                <a:cs typeface="Calibri" panose="020F0502020204030204" pitchFamily="34" charset="0"/>
              </a:rPr>
              <a:t>class</a:t>
            </a:r>
            <a:r>
              <a:rPr lang="en-US" sz="2200" spc="-25" dirty="0">
                <a:latin typeface="Calibri" panose="020F0502020204030204" pitchFamily="34" charset="0"/>
                <a:cs typeface="Calibri" panose="020F0502020204030204" pitchFamily="34" charset="0"/>
              </a:rPr>
              <a:t>” </a:t>
            </a:r>
            <a:r>
              <a:rPr lang="en-US" sz="2200" spc="-15" dirty="0">
                <a:solidFill>
                  <a:srgbClr val="404040"/>
                </a:solidFill>
                <a:latin typeface="Calibri" panose="020F0502020204030204" pitchFamily="34" charset="0"/>
                <a:cs typeface="Calibri" panose="020F0502020204030204" pitchFamily="34" charset="0"/>
              </a:rPr>
              <a:t>was create.</a:t>
            </a:r>
          </a:p>
          <a:p>
            <a:pPr marL="215900" indent="-215900">
              <a:lnSpc>
                <a:spcPct val="100000"/>
              </a:lnSpc>
              <a:spcBef>
                <a:spcPts val="0"/>
              </a:spcBef>
            </a:pPr>
            <a:r>
              <a:rPr lang="en-US" sz="2200" spc="-15" dirty="0">
                <a:solidFill>
                  <a:srgbClr val="404040"/>
                </a:solidFill>
                <a:latin typeface="Calibri" panose="020F0502020204030204" pitchFamily="34" charset="0"/>
                <a:cs typeface="Calibri" panose="020F0502020204030204" pitchFamily="34" charset="0"/>
              </a:rPr>
              <a:t>For each mission, if the “Mission Outcome” was registered as “True”, a value “1” was added to ”class”. For failures a value “0” was added to the ”class”.</a:t>
            </a:r>
          </a:p>
          <a:p>
            <a:pPr marL="215900" indent="-215900">
              <a:lnSpc>
                <a:spcPct val="100000"/>
              </a:lnSpc>
              <a:spcBef>
                <a:spcPts val="0"/>
              </a:spcBef>
            </a:pPr>
            <a:endParaRPr lang="en-US" sz="2200" dirty="0">
              <a:latin typeface="Calibri" panose="020F0502020204030204" pitchFamily="34" charset="0"/>
              <a:cs typeface="Calibri" panose="020F0502020204030204" pitchFamily="34" charset="0"/>
            </a:endParaRPr>
          </a:p>
          <a:p>
            <a:pPr marL="0" marR="5080" indent="0">
              <a:lnSpc>
                <a:spcPct val="100000"/>
              </a:lnSpc>
              <a:spcBef>
                <a:spcPts val="0"/>
              </a:spcBef>
              <a:buNone/>
            </a:pPr>
            <a:r>
              <a:rPr lang="en-US" sz="2200" u="heavy" spc="-20" dirty="0">
                <a:solidFill>
                  <a:srgbClr val="404040"/>
                </a:solidFill>
                <a:uFill>
                  <a:solidFill>
                    <a:srgbClr val="404040"/>
                  </a:solidFill>
                </a:uFill>
                <a:latin typeface="Calibri" panose="020F0502020204030204" pitchFamily="34" charset="0"/>
                <a:cs typeface="Calibri" panose="020F0502020204030204" pitchFamily="34" charset="0"/>
              </a:rPr>
              <a:t>Value </a:t>
            </a:r>
            <a:r>
              <a:rPr lang="en-US" sz="2200" u="heavy" dirty="0">
                <a:solidFill>
                  <a:srgbClr val="404040"/>
                </a:solidFill>
                <a:uFill>
                  <a:solidFill>
                    <a:srgbClr val="404040"/>
                  </a:solidFill>
                </a:uFill>
                <a:latin typeface="Calibri" panose="020F0502020204030204" pitchFamily="34" charset="0"/>
                <a:cs typeface="Calibri" panose="020F0502020204030204" pitchFamily="34" charset="0"/>
              </a:rPr>
              <a:t>Mapping of landing outcomes:</a:t>
            </a:r>
            <a:endParaRPr lang="en-US" sz="2200" dirty="0">
              <a:latin typeface="Calibri" panose="020F0502020204030204" pitchFamily="34" charset="0"/>
              <a:cs typeface="Calibri" panose="020F0502020204030204" pitchFamily="34" charset="0"/>
            </a:endParaRPr>
          </a:p>
          <a:p>
            <a:pPr marL="16510">
              <a:lnSpc>
                <a:spcPct val="100000"/>
              </a:lnSpc>
              <a:spcBef>
                <a:spcPts val="0"/>
              </a:spcBef>
            </a:pPr>
            <a:r>
              <a:rPr lang="en-US" sz="2200" spc="-30" dirty="0">
                <a:solidFill>
                  <a:srgbClr val="404040"/>
                </a:solidFill>
                <a:latin typeface="Calibri" panose="020F0502020204030204" pitchFamily="34" charset="0"/>
                <a:cs typeface="Calibri" panose="020F0502020204030204" pitchFamily="34" charset="0"/>
              </a:rPr>
              <a:t>“True </a:t>
            </a:r>
            <a:r>
              <a:rPr lang="en-US" sz="2200" dirty="0">
                <a:solidFill>
                  <a:srgbClr val="404040"/>
                </a:solidFill>
                <a:latin typeface="Calibri" panose="020F0502020204030204" pitchFamily="34" charset="0"/>
                <a:cs typeface="Calibri" panose="020F0502020204030204" pitchFamily="34" charset="0"/>
              </a:rPr>
              <a:t>ASDS”, “</a:t>
            </a:r>
            <a:r>
              <a:rPr lang="en-US" sz="2200" spc="-30" dirty="0">
                <a:solidFill>
                  <a:srgbClr val="404040"/>
                </a:solidFill>
                <a:latin typeface="Calibri" panose="020F0502020204030204" pitchFamily="34" charset="0"/>
                <a:cs typeface="Calibri" panose="020F0502020204030204" pitchFamily="34" charset="0"/>
              </a:rPr>
              <a:t>True </a:t>
            </a:r>
            <a:r>
              <a:rPr lang="en-US" sz="2200" spc="-10" dirty="0">
                <a:solidFill>
                  <a:srgbClr val="404040"/>
                </a:solidFill>
                <a:latin typeface="Calibri" panose="020F0502020204030204" pitchFamily="34" charset="0"/>
                <a:cs typeface="Calibri" panose="020F0502020204030204" pitchFamily="34" charset="0"/>
              </a:rPr>
              <a:t>RTLS”,</a:t>
            </a:r>
            <a:r>
              <a:rPr lang="en-US" sz="2200" dirty="0">
                <a:solidFill>
                  <a:srgbClr val="404040"/>
                </a:solidFill>
                <a:latin typeface="Calibri" panose="020F0502020204030204" pitchFamily="34" charset="0"/>
                <a:cs typeface="Calibri" panose="020F0502020204030204" pitchFamily="34" charset="0"/>
              </a:rPr>
              <a:t> “</a:t>
            </a:r>
            <a:r>
              <a:rPr lang="en-US" sz="2200" spc="-30" dirty="0">
                <a:solidFill>
                  <a:srgbClr val="404040"/>
                </a:solidFill>
                <a:latin typeface="Calibri" panose="020F0502020204030204" pitchFamily="34" charset="0"/>
                <a:cs typeface="Calibri" panose="020F0502020204030204" pitchFamily="34" charset="0"/>
              </a:rPr>
              <a:t>True </a:t>
            </a:r>
            <a:r>
              <a:rPr lang="en-US" sz="2200" dirty="0">
                <a:solidFill>
                  <a:srgbClr val="404040"/>
                </a:solidFill>
                <a:latin typeface="Calibri" panose="020F0502020204030204" pitchFamily="34" charset="0"/>
                <a:cs typeface="Calibri" panose="020F0502020204030204" pitchFamily="34" charset="0"/>
              </a:rPr>
              <a:t>Ocean” were assigned a landing class value of ”1”</a:t>
            </a:r>
          </a:p>
          <a:p>
            <a:pPr marL="16510">
              <a:lnSpc>
                <a:spcPct val="100000"/>
              </a:lnSpc>
              <a:spcBef>
                <a:spcPts val="0"/>
              </a:spcBef>
            </a:pPr>
            <a:r>
              <a:rPr lang="en-US" sz="2200" dirty="0">
                <a:solidFill>
                  <a:srgbClr val="404040"/>
                </a:solidFill>
                <a:latin typeface="Calibri" panose="020F0502020204030204" pitchFamily="34" charset="0"/>
                <a:cs typeface="Calibri" panose="020F0502020204030204" pitchFamily="34" charset="0"/>
              </a:rPr>
              <a:t>“None None”, “</a:t>
            </a:r>
            <a:r>
              <a:rPr lang="en-US" sz="2200" spc="-15" dirty="0">
                <a:solidFill>
                  <a:srgbClr val="404040"/>
                </a:solidFill>
                <a:latin typeface="Calibri" panose="020F0502020204030204" pitchFamily="34" charset="0"/>
                <a:cs typeface="Calibri" panose="020F0502020204030204" pitchFamily="34" charset="0"/>
              </a:rPr>
              <a:t>False </a:t>
            </a:r>
            <a:r>
              <a:rPr lang="en-US" sz="2200" dirty="0">
                <a:solidFill>
                  <a:srgbClr val="404040"/>
                </a:solidFill>
                <a:latin typeface="Calibri" panose="020F0502020204030204" pitchFamily="34" charset="0"/>
                <a:cs typeface="Calibri" panose="020F0502020204030204" pitchFamily="34" charset="0"/>
              </a:rPr>
              <a:t>ASDS”, “None ASDS”, “</a:t>
            </a:r>
            <a:r>
              <a:rPr lang="en-US" sz="2200" spc="-15" dirty="0">
                <a:solidFill>
                  <a:srgbClr val="404040"/>
                </a:solidFill>
                <a:latin typeface="Calibri" panose="020F0502020204030204" pitchFamily="34" charset="0"/>
                <a:cs typeface="Calibri" panose="020F0502020204030204" pitchFamily="34" charset="0"/>
              </a:rPr>
              <a:t>False </a:t>
            </a:r>
            <a:r>
              <a:rPr lang="en-US" sz="2200" dirty="0">
                <a:solidFill>
                  <a:srgbClr val="404040"/>
                </a:solidFill>
                <a:latin typeface="Calibri" panose="020F0502020204030204" pitchFamily="34" charset="0"/>
                <a:cs typeface="Calibri" panose="020F0502020204030204" pitchFamily="34" charset="0"/>
              </a:rPr>
              <a:t>Ocean”, “</a:t>
            </a:r>
            <a:r>
              <a:rPr lang="en-US" sz="2200" spc="-15" dirty="0">
                <a:solidFill>
                  <a:srgbClr val="404040"/>
                </a:solidFill>
                <a:latin typeface="Calibri" panose="020F0502020204030204" pitchFamily="34" charset="0"/>
                <a:cs typeface="Calibri" panose="020F0502020204030204" pitchFamily="34" charset="0"/>
              </a:rPr>
              <a:t>False </a:t>
            </a:r>
            <a:r>
              <a:rPr lang="en-US" sz="2200" spc="-10" dirty="0">
                <a:solidFill>
                  <a:srgbClr val="404040"/>
                </a:solidFill>
                <a:latin typeface="Calibri" panose="020F0502020204030204" pitchFamily="34" charset="0"/>
                <a:cs typeface="Calibri" panose="020F0502020204030204" pitchFamily="34" charset="0"/>
              </a:rPr>
              <a:t>RTLS” </a:t>
            </a:r>
            <a:r>
              <a:rPr lang="en-US" sz="2200" dirty="0">
                <a:solidFill>
                  <a:srgbClr val="404040"/>
                </a:solidFill>
                <a:latin typeface="Calibri" panose="020F0502020204030204" pitchFamily="34" charset="0"/>
                <a:cs typeface="Calibri" panose="020F0502020204030204" pitchFamily="34" charset="0"/>
              </a:rPr>
              <a:t>were assigned a landing class value of ”0”.</a:t>
            </a:r>
            <a:endParaRPr lang="en-US" sz="2200" dirty="0">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Calibri" panose="020F0502020204030204" pitchFamily="34" charset="0"/>
                <a:cs typeface="Calibri" panose="020F0502020204030204" pitchFamily="34" charset="0"/>
              </a:rPr>
              <a:t>8. Data Wrangling</a:t>
            </a:r>
          </a:p>
        </p:txBody>
      </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794</TotalTime>
  <Words>2966</Words>
  <Application>Microsoft Macintosh PowerPoint</Application>
  <PresentationFormat>Widescreen</PresentationFormat>
  <Paragraphs>265</Paragraphs>
  <Slides>45</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Carlito</vt:lpstr>
      <vt:lpstr>Abadi</vt:lpstr>
      <vt:lpstr>Arial</vt:lpstr>
      <vt:lpstr>Calibri</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Microsoft Office User</cp:lastModifiedBy>
  <cp:revision>431</cp:revision>
  <dcterms:created xsi:type="dcterms:W3CDTF">2021-04-29T18:58:34Z</dcterms:created>
  <dcterms:modified xsi:type="dcterms:W3CDTF">2024-06-24T21:02:14Z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